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9" r:id="rId3"/>
    <p:sldMasterId id="2147483703" r:id="rId4"/>
    <p:sldMasterId id="2147483716" r:id="rId5"/>
  </p:sldMasterIdLst>
  <p:notesMasterIdLst>
    <p:notesMasterId r:id="rId91"/>
  </p:notesMasterIdLst>
  <p:handoutMasterIdLst>
    <p:handoutMasterId r:id="rId92"/>
  </p:handoutMasterIdLst>
  <p:sldIdLst>
    <p:sldId id="280" r:id="rId6"/>
    <p:sldId id="2147481923" r:id="rId7"/>
    <p:sldId id="375" r:id="rId8"/>
    <p:sldId id="2147481871" r:id="rId9"/>
    <p:sldId id="2147481872" r:id="rId10"/>
    <p:sldId id="376" r:id="rId11"/>
    <p:sldId id="2147481873" r:id="rId12"/>
    <p:sldId id="2147481874" r:id="rId13"/>
    <p:sldId id="262" r:id="rId14"/>
    <p:sldId id="263" r:id="rId15"/>
    <p:sldId id="2147481875" r:id="rId16"/>
    <p:sldId id="2147481876" r:id="rId17"/>
    <p:sldId id="2147481877" r:id="rId18"/>
    <p:sldId id="2147481915" r:id="rId19"/>
    <p:sldId id="2147481916" r:id="rId20"/>
    <p:sldId id="2147481878" r:id="rId21"/>
    <p:sldId id="2147481879" r:id="rId22"/>
    <p:sldId id="2147481880" r:id="rId23"/>
    <p:sldId id="2147481881" r:id="rId24"/>
    <p:sldId id="2147481882" r:id="rId25"/>
    <p:sldId id="2147481920" r:id="rId26"/>
    <p:sldId id="2147481883" r:id="rId27"/>
    <p:sldId id="2147481886" r:id="rId28"/>
    <p:sldId id="2147481885" r:id="rId29"/>
    <p:sldId id="2147481893" r:id="rId30"/>
    <p:sldId id="2147481887" r:id="rId31"/>
    <p:sldId id="2147481888" r:id="rId32"/>
    <p:sldId id="2147481924" r:id="rId33"/>
    <p:sldId id="386" r:id="rId34"/>
    <p:sldId id="2147481917" r:id="rId35"/>
    <p:sldId id="2147481922" r:id="rId36"/>
    <p:sldId id="388" r:id="rId37"/>
    <p:sldId id="392" r:id="rId38"/>
    <p:sldId id="2147481898" r:id="rId39"/>
    <p:sldId id="267" r:id="rId40"/>
    <p:sldId id="268" r:id="rId41"/>
    <p:sldId id="278" r:id="rId42"/>
    <p:sldId id="273" r:id="rId43"/>
    <p:sldId id="274" r:id="rId44"/>
    <p:sldId id="275" r:id="rId45"/>
    <p:sldId id="277" r:id="rId46"/>
    <p:sldId id="256" r:id="rId47"/>
    <p:sldId id="279" r:id="rId48"/>
    <p:sldId id="272" r:id="rId49"/>
    <p:sldId id="269" r:id="rId50"/>
    <p:sldId id="270" r:id="rId51"/>
    <p:sldId id="271" r:id="rId52"/>
    <p:sldId id="2147481925" r:id="rId53"/>
    <p:sldId id="257" r:id="rId54"/>
    <p:sldId id="258" r:id="rId55"/>
    <p:sldId id="259" r:id="rId56"/>
    <p:sldId id="260" r:id="rId57"/>
    <p:sldId id="261" r:id="rId58"/>
    <p:sldId id="2147481926" r:id="rId59"/>
    <p:sldId id="2147481927" r:id="rId60"/>
    <p:sldId id="264" r:id="rId61"/>
    <p:sldId id="371" r:id="rId62"/>
    <p:sldId id="2147481928" r:id="rId63"/>
    <p:sldId id="1075" r:id="rId64"/>
    <p:sldId id="372" r:id="rId65"/>
    <p:sldId id="2147481929" r:id="rId66"/>
    <p:sldId id="841" r:id="rId67"/>
    <p:sldId id="2147481930" r:id="rId68"/>
    <p:sldId id="2147481931" r:id="rId69"/>
    <p:sldId id="2147481932" r:id="rId70"/>
    <p:sldId id="836" r:id="rId71"/>
    <p:sldId id="832" r:id="rId72"/>
    <p:sldId id="426" r:id="rId73"/>
    <p:sldId id="1076" r:id="rId74"/>
    <p:sldId id="2147481933" r:id="rId75"/>
    <p:sldId id="430" r:id="rId76"/>
    <p:sldId id="1070" r:id="rId77"/>
    <p:sldId id="825" r:id="rId78"/>
    <p:sldId id="380" r:id="rId79"/>
    <p:sldId id="288" r:id="rId80"/>
    <p:sldId id="1071" r:id="rId81"/>
    <p:sldId id="1072" r:id="rId82"/>
    <p:sldId id="1073" r:id="rId83"/>
    <p:sldId id="1074" r:id="rId84"/>
    <p:sldId id="830" r:id="rId85"/>
    <p:sldId id="833" r:id="rId86"/>
    <p:sldId id="1077" r:id="rId87"/>
    <p:sldId id="1079" r:id="rId88"/>
    <p:sldId id="1078" r:id="rId89"/>
    <p:sldId id="390" r:id="rId90"/>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0432FF"/>
    <a:srgbClr val="FFE400"/>
    <a:srgbClr val="FFC300"/>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5" autoAdjust="0"/>
    <p:restoredTop sz="86527"/>
  </p:normalViewPr>
  <p:slideViewPr>
    <p:cSldViewPr snapToGrid="0">
      <p:cViewPr varScale="1">
        <p:scale>
          <a:sx n="95" d="100"/>
          <a:sy n="95" d="100"/>
        </p:scale>
        <p:origin x="864" y="176"/>
      </p:cViewPr>
      <p:guideLst/>
    </p:cSldViewPr>
  </p:slideViewPr>
  <p:outlineViewPr>
    <p:cViewPr>
      <p:scale>
        <a:sx n="33" d="100"/>
        <a:sy n="33" d="100"/>
      </p:scale>
      <p:origin x="0" y="-1364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7" d="100"/>
          <a:sy n="77" d="100"/>
        </p:scale>
        <p:origin x="325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259D4A-1DC0-CE40-B7AA-82D4893E6DC4}" type="doc">
      <dgm:prSet loTypeId="urn:microsoft.com/office/officeart/2005/8/layout/venn1" loCatId="" qsTypeId="urn:microsoft.com/office/officeart/2005/8/quickstyle/simple1" qsCatId="simple" csTypeId="urn:microsoft.com/office/officeart/2005/8/colors/accent2_1" csCatId="accent2" phldr="1"/>
      <dgm:spPr/>
    </dgm:pt>
    <dgm:pt modelId="{889D0E74-C688-F14A-B62A-7DCE35DF4136}">
      <dgm:prSet phldrT="[Text]"/>
      <dgm:spPr/>
      <dgm:t>
        <a:bodyPr/>
        <a:lstStyle/>
        <a:p>
          <a:r>
            <a:rPr lang="en-US" dirty="0">
              <a:solidFill>
                <a:srgbClr val="414042"/>
              </a:solidFill>
              <a:latin typeface="Century Gothic" panose="020B0502020202020204" pitchFamily="34" charset="0"/>
            </a:rPr>
            <a:t>Lifestyle Medicine</a:t>
          </a:r>
        </a:p>
      </dgm:t>
    </dgm:pt>
    <dgm:pt modelId="{BA90134C-522B-7840-A410-B089FA9262A1}" type="parTrans" cxnId="{E0289CD1-D145-B749-870E-EDD73D7C0583}">
      <dgm:prSet/>
      <dgm:spPr/>
      <dgm:t>
        <a:bodyPr/>
        <a:lstStyle/>
        <a:p>
          <a:endParaRPr lang="en-US"/>
        </a:p>
      </dgm:t>
    </dgm:pt>
    <dgm:pt modelId="{F16499CF-01F7-DB48-8FAF-319C3BE0D3B7}" type="sibTrans" cxnId="{E0289CD1-D145-B749-870E-EDD73D7C0583}">
      <dgm:prSet/>
      <dgm:spPr/>
      <dgm:t>
        <a:bodyPr/>
        <a:lstStyle/>
        <a:p>
          <a:endParaRPr lang="en-US"/>
        </a:p>
      </dgm:t>
    </dgm:pt>
    <dgm:pt modelId="{1A4FC397-F257-4A4C-A3FE-2520359D0474}">
      <dgm:prSet phldrT="[Text]"/>
      <dgm:spPr/>
      <dgm:t>
        <a:bodyPr/>
        <a:lstStyle/>
        <a:p>
          <a:r>
            <a:rPr lang="en-US" dirty="0">
              <a:solidFill>
                <a:srgbClr val="414042"/>
              </a:solidFill>
              <a:latin typeface="Century Gothic" panose="020B0502020202020204" pitchFamily="34" charset="0"/>
            </a:rPr>
            <a:t>Resilience in Medicine</a:t>
          </a:r>
        </a:p>
      </dgm:t>
    </dgm:pt>
    <dgm:pt modelId="{09D572F8-B156-9144-BC52-7EA943F1D174}" type="parTrans" cxnId="{C1623F17-9598-6A41-BD42-84F865666D07}">
      <dgm:prSet/>
      <dgm:spPr/>
      <dgm:t>
        <a:bodyPr/>
        <a:lstStyle/>
        <a:p>
          <a:endParaRPr lang="en-US"/>
        </a:p>
      </dgm:t>
    </dgm:pt>
    <dgm:pt modelId="{6D6E6C96-F968-EF4B-B8DA-9CFB11B0DBFA}" type="sibTrans" cxnId="{C1623F17-9598-6A41-BD42-84F865666D07}">
      <dgm:prSet/>
      <dgm:spPr/>
      <dgm:t>
        <a:bodyPr/>
        <a:lstStyle/>
        <a:p>
          <a:endParaRPr lang="en-US"/>
        </a:p>
      </dgm:t>
    </dgm:pt>
    <dgm:pt modelId="{CC16B791-84F2-5D4F-830D-5E511F3B2AAE}">
      <dgm:prSet phldrT="[Text]"/>
      <dgm:spPr/>
      <dgm:t>
        <a:bodyPr/>
        <a:lstStyle/>
        <a:p>
          <a:r>
            <a:rPr lang="en-US" dirty="0">
              <a:solidFill>
                <a:srgbClr val="414042"/>
              </a:solidFill>
              <a:latin typeface="Century Gothic" panose="020B0502020202020204" pitchFamily="34" charset="0"/>
            </a:rPr>
            <a:t>Whole Person Health</a:t>
          </a:r>
        </a:p>
      </dgm:t>
    </dgm:pt>
    <dgm:pt modelId="{A3A0D2BD-6AD1-7247-9BBB-44A16EA69D3A}" type="parTrans" cxnId="{C1637C1F-FEBD-D047-9415-DED27C39A6B9}">
      <dgm:prSet/>
      <dgm:spPr/>
      <dgm:t>
        <a:bodyPr/>
        <a:lstStyle/>
        <a:p>
          <a:endParaRPr lang="en-US"/>
        </a:p>
      </dgm:t>
    </dgm:pt>
    <dgm:pt modelId="{293D2BC7-BB48-A040-AFFA-C4D0BB0D126D}" type="sibTrans" cxnId="{C1637C1F-FEBD-D047-9415-DED27C39A6B9}">
      <dgm:prSet/>
      <dgm:spPr/>
      <dgm:t>
        <a:bodyPr/>
        <a:lstStyle/>
        <a:p>
          <a:endParaRPr lang="en-US"/>
        </a:p>
      </dgm:t>
    </dgm:pt>
    <dgm:pt modelId="{F1927031-851B-4A43-B78D-3775584BC515}">
      <dgm:prSet phldrT="[Text]"/>
      <dgm:spPr/>
      <dgm:t>
        <a:bodyPr/>
        <a:lstStyle/>
        <a:p>
          <a:r>
            <a:rPr lang="en-US" dirty="0">
              <a:solidFill>
                <a:srgbClr val="414042"/>
              </a:solidFill>
              <a:latin typeface="Century Gothic" panose="020B0502020202020204" pitchFamily="34" charset="0"/>
            </a:rPr>
            <a:t>Working in Teams</a:t>
          </a:r>
        </a:p>
      </dgm:t>
    </dgm:pt>
    <dgm:pt modelId="{A85128A0-13AB-F845-AC23-2895BE2575B7}" type="parTrans" cxnId="{1E796C54-4322-9C4F-B55F-F0C8FABBCDBC}">
      <dgm:prSet/>
      <dgm:spPr/>
      <dgm:t>
        <a:bodyPr/>
        <a:lstStyle/>
        <a:p>
          <a:endParaRPr lang="en-US"/>
        </a:p>
      </dgm:t>
    </dgm:pt>
    <dgm:pt modelId="{3A01CCDA-80B5-CD45-B05B-262F919F6491}" type="sibTrans" cxnId="{1E796C54-4322-9C4F-B55F-F0C8FABBCDBC}">
      <dgm:prSet/>
      <dgm:spPr/>
      <dgm:t>
        <a:bodyPr/>
        <a:lstStyle/>
        <a:p>
          <a:endParaRPr lang="en-US"/>
        </a:p>
      </dgm:t>
    </dgm:pt>
    <dgm:pt modelId="{C5FFB4AA-8699-664C-8BB2-6C5BB6A50DCE}">
      <dgm:prSet phldrT="[Text]"/>
      <dgm:spPr/>
      <dgm:t>
        <a:bodyPr/>
        <a:lstStyle/>
        <a:p>
          <a:r>
            <a:rPr lang="en-US" dirty="0">
              <a:solidFill>
                <a:srgbClr val="414042"/>
              </a:solidFill>
              <a:latin typeface="Century Gothic" panose="020B0502020202020204" pitchFamily="34" charset="0"/>
            </a:rPr>
            <a:t>Healthy Communities</a:t>
          </a:r>
        </a:p>
      </dgm:t>
    </dgm:pt>
    <dgm:pt modelId="{AEC80FF7-E2C2-6049-961C-661B6C4DFF4B}" type="parTrans" cxnId="{1D02E6F1-4E2A-564D-9A38-4F12AA4EFEA4}">
      <dgm:prSet/>
      <dgm:spPr/>
      <dgm:t>
        <a:bodyPr/>
        <a:lstStyle/>
        <a:p>
          <a:endParaRPr lang="en-US"/>
        </a:p>
      </dgm:t>
    </dgm:pt>
    <dgm:pt modelId="{FE9ED38C-A9D8-2349-8BD4-C68024C9E1B5}" type="sibTrans" cxnId="{1D02E6F1-4E2A-564D-9A38-4F12AA4EFEA4}">
      <dgm:prSet/>
      <dgm:spPr/>
      <dgm:t>
        <a:bodyPr/>
        <a:lstStyle/>
        <a:p>
          <a:endParaRPr lang="en-US"/>
        </a:p>
      </dgm:t>
    </dgm:pt>
    <dgm:pt modelId="{9009EDBB-B384-1745-9ABB-65D72BE92A59}" type="pres">
      <dgm:prSet presAssocID="{FF259D4A-1DC0-CE40-B7AA-82D4893E6DC4}" presName="compositeShape" presStyleCnt="0">
        <dgm:presLayoutVars>
          <dgm:chMax val="7"/>
          <dgm:dir/>
          <dgm:resizeHandles val="exact"/>
        </dgm:presLayoutVars>
      </dgm:prSet>
      <dgm:spPr/>
    </dgm:pt>
    <dgm:pt modelId="{009204E8-1CC3-9348-BA15-888BB2CEA6DD}" type="pres">
      <dgm:prSet presAssocID="{889D0E74-C688-F14A-B62A-7DCE35DF4136}" presName="circ1" presStyleLbl="vennNode1" presStyleIdx="0" presStyleCnt="5"/>
      <dgm:spPr/>
    </dgm:pt>
    <dgm:pt modelId="{C8A5EDA2-395F-964A-9703-1B6D9B610413}" type="pres">
      <dgm:prSet presAssocID="{889D0E74-C688-F14A-B62A-7DCE35DF4136}" presName="circ1Tx" presStyleLbl="revTx" presStyleIdx="0" presStyleCnt="0" custLinFactNeighborX="2279" custLinFactNeighborY="23062">
        <dgm:presLayoutVars>
          <dgm:chMax val="0"/>
          <dgm:chPref val="0"/>
          <dgm:bulletEnabled val="1"/>
        </dgm:presLayoutVars>
      </dgm:prSet>
      <dgm:spPr/>
    </dgm:pt>
    <dgm:pt modelId="{0A7AF5E5-AECB-6D40-BA10-726672E252F9}" type="pres">
      <dgm:prSet presAssocID="{1A4FC397-F257-4A4C-A3FE-2520359D0474}" presName="circ2" presStyleLbl="vennNode1" presStyleIdx="1" presStyleCnt="5"/>
      <dgm:spPr/>
    </dgm:pt>
    <dgm:pt modelId="{4B11EA40-C579-A04E-BE9F-34DA93F02266}" type="pres">
      <dgm:prSet presAssocID="{1A4FC397-F257-4A4C-A3FE-2520359D0474}" presName="circ2Tx" presStyleLbl="revTx" presStyleIdx="0" presStyleCnt="0">
        <dgm:presLayoutVars>
          <dgm:chMax val="0"/>
          <dgm:chPref val="0"/>
          <dgm:bulletEnabled val="1"/>
        </dgm:presLayoutVars>
      </dgm:prSet>
      <dgm:spPr/>
    </dgm:pt>
    <dgm:pt modelId="{74AFCACE-5009-784B-9023-8E21CDD9510C}" type="pres">
      <dgm:prSet presAssocID="{CC16B791-84F2-5D4F-830D-5E511F3B2AAE}" presName="circ3" presStyleLbl="vennNode1" presStyleIdx="2" presStyleCnt="5"/>
      <dgm:spPr/>
    </dgm:pt>
    <dgm:pt modelId="{5599B866-FBE7-6844-AD5A-BEAED890DD02}" type="pres">
      <dgm:prSet presAssocID="{CC16B791-84F2-5D4F-830D-5E511F3B2AAE}" presName="circ3Tx" presStyleLbl="revTx" presStyleIdx="0" presStyleCnt="0">
        <dgm:presLayoutVars>
          <dgm:chMax val="0"/>
          <dgm:chPref val="0"/>
          <dgm:bulletEnabled val="1"/>
        </dgm:presLayoutVars>
      </dgm:prSet>
      <dgm:spPr/>
    </dgm:pt>
    <dgm:pt modelId="{B12DE4DB-9AFD-1049-B0D8-0213E60DB1F8}" type="pres">
      <dgm:prSet presAssocID="{F1927031-851B-4A43-B78D-3775584BC515}" presName="circ4" presStyleLbl="vennNode1" presStyleIdx="3" presStyleCnt="5"/>
      <dgm:spPr/>
    </dgm:pt>
    <dgm:pt modelId="{D6DC128D-923B-A24C-BB7A-D7C33C3B9134}" type="pres">
      <dgm:prSet presAssocID="{F1927031-851B-4A43-B78D-3775584BC515}" presName="circ4Tx" presStyleLbl="revTx" presStyleIdx="0" presStyleCnt="0">
        <dgm:presLayoutVars>
          <dgm:chMax val="0"/>
          <dgm:chPref val="0"/>
          <dgm:bulletEnabled val="1"/>
        </dgm:presLayoutVars>
      </dgm:prSet>
      <dgm:spPr/>
    </dgm:pt>
    <dgm:pt modelId="{45877C2A-B7BE-4C4D-826F-2A968A2A9BD0}" type="pres">
      <dgm:prSet presAssocID="{C5FFB4AA-8699-664C-8BB2-6C5BB6A50DCE}" presName="circ5" presStyleLbl="vennNode1" presStyleIdx="4" presStyleCnt="5"/>
      <dgm:spPr/>
    </dgm:pt>
    <dgm:pt modelId="{CBF5E677-A597-9E4C-8804-9CE770176E25}" type="pres">
      <dgm:prSet presAssocID="{C5FFB4AA-8699-664C-8BB2-6C5BB6A50DCE}" presName="circ5Tx" presStyleLbl="revTx" presStyleIdx="0" presStyleCnt="0">
        <dgm:presLayoutVars>
          <dgm:chMax val="0"/>
          <dgm:chPref val="0"/>
          <dgm:bulletEnabled val="1"/>
        </dgm:presLayoutVars>
      </dgm:prSet>
      <dgm:spPr/>
    </dgm:pt>
  </dgm:ptLst>
  <dgm:cxnLst>
    <dgm:cxn modelId="{C1623F17-9598-6A41-BD42-84F865666D07}" srcId="{FF259D4A-1DC0-CE40-B7AA-82D4893E6DC4}" destId="{1A4FC397-F257-4A4C-A3FE-2520359D0474}" srcOrd="1" destOrd="0" parTransId="{09D572F8-B156-9144-BC52-7EA943F1D174}" sibTransId="{6D6E6C96-F968-EF4B-B8DA-9CFB11B0DBFA}"/>
    <dgm:cxn modelId="{C1637C1F-FEBD-D047-9415-DED27C39A6B9}" srcId="{FF259D4A-1DC0-CE40-B7AA-82D4893E6DC4}" destId="{CC16B791-84F2-5D4F-830D-5E511F3B2AAE}" srcOrd="2" destOrd="0" parTransId="{A3A0D2BD-6AD1-7247-9BBB-44A16EA69D3A}" sibTransId="{293D2BC7-BB48-A040-AFFA-C4D0BB0D126D}"/>
    <dgm:cxn modelId="{B5A0C44E-F3ED-E84A-A08C-8109EA78C258}" type="presOf" srcId="{FF259D4A-1DC0-CE40-B7AA-82D4893E6DC4}" destId="{9009EDBB-B384-1745-9ABB-65D72BE92A59}" srcOrd="0" destOrd="0" presId="urn:microsoft.com/office/officeart/2005/8/layout/venn1"/>
    <dgm:cxn modelId="{1E796C54-4322-9C4F-B55F-F0C8FABBCDBC}" srcId="{FF259D4A-1DC0-CE40-B7AA-82D4893E6DC4}" destId="{F1927031-851B-4A43-B78D-3775584BC515}" srcOrd="3" destOrd="0" parTransId="{A85128A0-13AB-F845-AC23-2895BE2575B7}" sibTransId="{3A01CCDA-80B5-CD45-B05B-262F919F6491}"/>
    <dgm:cxn modelId="{6E3CB3A2-6214-5E44-ADED-770019E1B49A}" type="presOf" srcId="{C5FFB4AA-8699-664C-8BB2-6C5BB6A50DCE}" destId="{CBF5E677-A597-9E4C-8804-9CE770176E25}" srcOrd="0" destOrd="0" presId="urn:microsoft.com/office/officeart/2005/8/layout/venn1"/>
    <dgm:cxn modelId="{D3AA12B1-610D-5643-A24F-14D7FA945C05}" type="presOf" srcId="{889D0E74-C688-F14A-B62A-7DCE35DF4136}" destId="{C8A5EDA2-395F-964A-9703-1B6D9B610413}" srcOrd="0" destOrd="0" presId="urn:microsoft.com/office/officeart/2005/8/layout/venn1"/>
    <dgm:cxn modelId="{57B854B7-B535-9D42-AF26-7F8D857FD423}" type="presOf" srcId="{1A4FC397-F257-4A4C-A3FE-2520359D0474}" destId="{4B11EA40-C579-A04E-BE9F-34DA93F02266}" srcOrd="0" destOrd="0" presId="urn:microsoft.com/office/officeart/2005/8/layout/venn1"/>
    <dgm:cxn modelId="{AF1E4FBE-4C8F-9340-98FF-BAB12F6C045C}" type="presOf" srcId="{CC16B791-84F2-5D4F-830D-5E511F3B2AAE}" destId="{5599B866-FBE7-6844-AD5A-BEAED890DD02}" srcOrd="0" destOrd="0" presId="urn:microsoft.com/office/officeart/2005/8/layout/venn1"/>
    <dgm:cxn modelId="{E0289CD1-D145-B749-870E-EDD73D7C0583}" srcId="{FF259D4A-1DC0-CE40-B7AA-82D4893E6DC4}" destId="{889D0E74-C688-F14A-B62A-7DCE35DF4136}" srcOrd="0" destOrd="0" parTransId="{BA90134C-522B-7840-A410-B089FA9262A1}" sibTransId="{F16499CF-01F7-DB48-8FAF-319C3BE0D3B7}"/>
    <dgm:cxn modelId="{1D02E6F1-4E2A-564D-9A38-4F12AA4EFEA4}" srcId="{FF259D4A-1DC0-CE40-B7AA-82D4893E6DC4}" destId="{C5FFB4AA-8699-664C-8BB2-6C5BB6A50DCE}" srcOrd="4" destOrd="0" parTransId="{AEC80FF7-E2C2-6049-961C-661B6C4DFF4B}" sibTransId="{FE9ED38C-A9D8-2349-8BD4-C68024C9E1B5}"/>
    <dgm:cxn modelId="{D056C0F9-B8AA-3C43-8140-54FB58B76ECD}" type="presOf" srcId="{F1927031-851B-4A43-B78D-3775584BC515}" destId="{D6DC128D-923B-A24C-BB7A-D7C33C3B9134}" srcOrd="0" destOrd="0" presId="urn:microsoft.com/office/officeart/2005/8/layout/venn1"/>
    <dgm:cxn modelId="{F0B20BA5-26B4-714E-A35F-CFF7112704C0}" type="presParOf" srcId="{9009EDBB-B384-1745-9ABB-65D72BE92A59}" destId="{009204E8-1CC3-9348-BA15-888BB2CEA6DD}" srcOrd="0" destOrd="0" presId="urn:microsoft.com/office/officeart/2005/8/layout/venn1"/>
    <dgm:cxn modelId="{455E072F-ED4D-7846-9426-E6F6E1F3A847}" type="presParOf" srcId="{9009EDBB-B384-1745-9ABB-65D72BE92A59}" destId="{C8A5EDA2-395F-964A-9703-1B6D9B610413}" srcOrd="1" destOrd="0" presId="urn:microsoft.com/office/officeart/2005/8/layout/venn1"/>
    <dgm:cxn modelId="{E122AAC7-1555-1D43-81F7-05BA926AC7B7}" type="presParOf" srcId="{9009EDBB-B384-1745-9ABB-65D72BE92A59}" destId="{0A7AF5E5-AECB-6D40-BA10-726672E252F9}" srcOrd="2" destOrd="0" presId="urn:microsoft.com/office/officeart/2005/8/layout/venn1"/>
    <dgm:cxn modelId="{382056EC-EE0F-114F-A475-AA84787C8338}" type="presParOf" srcId="{9009EDBB-B384-1745-9ABB-65D72BE92A59}" destId="{4B11EA40-C579-A04E-BE9F-34DA93F02266}" srcOrd="3" destOrd="0" presId="urn:microsoft.com/office/officeart/2005/8/layout/venn1"/>
    <dgm:cxn modelId="{8051F4A3-0B12-B141-B634-4B56E6D65254}" type="presParOf" srcId="{9009EDBB-B384-1745-9ABB-65D72BE92A59}" destId="{74AFCACE-5009-784B-9023-8E21CDD9510C}" srcOrd="4" destOrd="0" presId="urn:microsoft.com/office/officeart/2005/8/layout/venn1"/>
    <dgm:cxn modelId="{ECE4DDB9-8C30-F046-A664-DA4B3D1E3085}" type="presParOf" srcId="{9009EDBB-B384-1745-9ABB-65D72BE92A59}" destId="{5599B866-FBE7-6844-AD5A-BEAED890DD02}" srcOrd="5" destOrd="0" presId="urn:microsoft.com/office/officeart/2005/8/layout/venn1"/>
    <dgm:cxn modelId="{48B4881B-C844-7C4B-AFEE-FBCC9C82CD4B}" type="presParOf" srcId="{9009EDBB-B384-1745-9ABB-65D72BE92A59}" destId="{B12DE4DB-9AFD-1049-B0D8-0213E60DB1F8}" srcOrd="6" destOrd="0" presId="urn:microsoft.com/office/officeart/2005/8/layout/venn1"/>
    <dgm:cxn modelId="{C978F730-B19E-1E44-AA0A-2DAA2119CBE3}" type="presParOf" srcId="{9009EDBB-B384-1745-9ABB-65D72BE92A59}" destId="{D6DC128D-923B-A24C-BB7A-D7C33C3B9134}" srcOrd="7" destOrd="0" presId="urn:microsoft.com/office/officeart/2005/8/layout/venn1"/>
    <dgm:cxn modelId="{15E752F9-2613-B944-A809-063B904A20E6}" type="presParOf" srcId="{9009EDBB-B384-1745-9ABB-65D72BE92A59}" destId="{45877C2A-B7BE-4C4D-826F-2A968A2A9BD0}" srcOrd="8" destOrd="0" presId="urn:microsoft.com/office/officeart/2005/8/layout/venn1"/>
    <dgm:cxn modelId="{D9B6E2BE-00DB-D044-84AC-94BC254A6BA4}" type="presParOf" srcId="{9009EDBB-B384-1745-9ABB-65D72BE92A59}" destId="{CBF5E677-A597-9E4C-8804-9CE770176E25}" srcOrd="9" destOrd="0" presId="urn:microsoft.com/office/officeart/2005/8/layout/ven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204E8-1CC3-9348-BA15-888BB2CEA6DD}">
      <dsp:nvSpPr>
        <dsp:cNvPr id="0" name=""/>
        <dsp:cNvSpPr/>
      </dsp:nvSpPr>
      <dsp:spPr>
        <a:xfrm>
          <a:off x="4883105" y="1481956"/>
          <a:ext cx="1819946" cy="1819946"/>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8A5EDA2-395F-964A-9703-1B6D9B610413}">
      <dsp:nvSpPr>
        <dsp:cNvPr id="0" name=""/>
        <dsp:cNvSpPr/>
      </dsp:nvSpPr>
      <dsp:spPr>
        <a:xfrm>
          <a:off x="4785622" y="281809"/>
          <a:ext cx="2111138" cy="12219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414042"/>
              </a:solidFill>
              <a:latin typeface="Century Gothic" panose="020B0502020202020204" pitchFamily="34" charset="0"/>
            </a:rPr>
            <a:t>Lifestyle Medicine</a:t>
          </a:r>
        </a:p>
      </dsp:txBody>
      <dsp:txXfrm>
        <a:off x="4785622" y="281809"/>
        <a:ext cx="2111138" cy="1221964"/>
      </dsp:txXfrm>
    </dsp:sp>
    <dsp:sp modelId="{0A7AF5E5-AECB-6D40-BA10-726672E252F9}">
      <dsp:nvSpPr>
        <dsp:cNvPr id="0" name=""/>
        <dsp:cNvSpPr/>
      </dsp:nvSpPr>
      <dsp:spPr>
        <a:xfrm>
          <a:off x="5575413" y="1984781"/>
          <a:ext cx="1819946" cy="1819946"/>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B11EA40-C579-A04E-BE9F-34DA93F02266}">
      <dsp:nvSpPr>
        <dsp:cNvPr id="0" name=""/>
        <dsp:cNvSpPr/>
      </dsp:nvSpPr>
      <dsp:spPr>
        <a:xfrm>
          <a:off x="7540227" y="1611952"/>
          <a:ext cx="1892744" cy="13259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414042"/>
              </a:solidFill>
              <a:latin typeface="Century Gothic" panose="020B0502020202020204" pitchFamily="34" charset="0"/>
            </a:rPr>
            <a:t>Resilience in Medicine</a:t>
          </a:r>
        </a:p>
      </dsp:txBody>
      <dsp:txXfrm>
        <a:off x="7540227" y="1611952"/>
        <a:ext cx="1892744" cy="1325961"/>
      </dsp:txXfrm>
    </dsp:sp>
    <dsp:sp modelId="{74AFCACE-5009-784B-9023-8E21CDD9510C}">
      <dsp:nvSpPr>
        <dsp:cNvPr id="0" name=""/>
        <dsp:cNvSpPr/>
      </dsp:nvSpPr>
      <dsp:spPr>
        <a:xfrm>
          <a:off x="5311157" y="2799078"/>
          <a:ext cx="1819946" cy="1819946"/>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599B866-FBE7-6844-AD5A-BEAED890DD02}">
      <dsp:nvSpPr>
        <dsp:cNvPr id="0" name=""/>
        <dsp:cNvSpPr/>
      </dsp:nvSpPr>
      <dsp:spPr>
        <a:xfrm>
          <a:off x="7249036" y="3873886"/>
          <a:ext cx="1892744" cy="13259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414042"/>
              </a:solidFill>
              <a:latin typeface="Century Gothic" panose="020B0502020202020204" pitchFamily="34" charset="0"/>
            </a:rPr>
            <a:t>Whole Person Health</a:t>
          </a:r>
        </a:p>
      </dsp:txBody>
      <dsp:txXfrm>
        <a:off x="7249036" y="3873886"/>
        <a:ext cx="1892744" cy="1325961"/>
      </dsp:txXfrm>
    </dsp:sp>
    <dsp:sp modelId="{B12DE4DB-9AFD-1049-B0D8-0213E60DB1F8}">
      <dsp:nvSpPr>
        <dsp:cNvPr id="0" name=""/>
        <dsp:cNvSpPr/>
      </dsp:nvSpPr>
      <dsp:spPr>
        <a:xfrm>
          <a:off x="4455054" y="2799078"/>
          <a:ext cx="1819946" cy="1819946"/>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6DC128D-923B-A24C-BB7A-D7C33C3B9134}">
      <dsp:nvSpPr>
        <dsp:cNvPr id="0" name=""/>
        <dsp:cNvSpPr/>
      </dsp:nvSpPr>
      <dsp:spPr>
        <a:xfrm>
          <a:off x="2444376" y="3873886"/>
          <a:ext cx="1892744" cy="13259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414042"/>
              </a:solidFill>
              <a:latin typeface="Century Gothic" panose="020B0502020202020204" pitchFamily="34" charset="0"/>
            </a:rPr>
            <a:t>Working in Teams</a:t>
          </a:r>
        </a:p>
      </dsp:txBody>
      <dsp:txXfrm>
        <a:off x="2444376" y="3873886"/>
        <a:ext cx="1892744" cy="1325961"/>
      </dsp:txXfrm>
    </dsp:sp>
    <dsp:sp modelId="{45877C2A-B7BE-4C4D-826F-2A968A2A9BD0}">
      <dsp:nvSpPr>
        <dsp:cNvPr id="0" name=""/>
        <dsp:cNvSpPr/>
      </dsp:nvSpPr>
      <dsp:spPr>
        <a:xfrm>
          <a:off x="4190797" y="1984781"/>
          <a:ext cx="1819946" cy="1819946"/>
        </a:xfrm>
        <a:prstGeom prst="ellipse">
          <a:avLst/>
        </a:prstGeom>
        <a:solidFill>
          <a:schemeClr val="lt1">
            <a:alpha val="5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BF5E677-A597-9E4C-8804-9CE770176E25}">
      <dsp:nvSpPr>
        <dsp:cNvPr id="0" name=""/>
        <dsp:cNvSpPr/>
      </dsp:nvSpPr>
      <dsp:spPr>
        <a:xfrm>
          <a:off x="2153185" y="1611952"/>
          <a:ext cx="1892744" cy="13259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414042"/>
              </a:solidFill>
              <a:latin typeface="Century Gothic" panose="020B0502020202020204" pitchFamily="34" charset="0"/>
            </a:rPr>
            <a:t>Healthy Communities</a:t>
          </a:r>
        </a:p>
      </dsp:txBody>
      <dsp:txXfrm>
        <a:off x="2153185" y="1611952"/>
        <a:ext cx="1892744" cy="132596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430936-EDF0-4546-A9AE-FCF645ED4F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421A9BC-15E3-B34B-9E54-CF776A73AE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DC88A6-1CE3-6C4E-BF19-20A0C8911148}" type="datetimeFigureOut">
              <a:rPr lang="en-US" smtClean="0"/>
              <a:t>2/27/25</a:t>
            </a:fld>
            <a:endParaRPr lang="en-US"/>
          </a:p>
        </p:txBody>
      </p:sp>
      <p:sp>
        <p:nvSpPr>
          <p:cNvPr id="4" name="Footer Placeholder 3">
            <a:extLst>
              <a:ext uri="{FF2B5EF4-FFF2-40B4-BE49-F238E27FC236}">
                <a16:creationId xmlns:a16="http://schemas.microsoft.com/office/drawing/2014/main" id="{7D85FE82-D772-BD4B-B49F-D6A0EF44DD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76F469-D489-B345-AA94-0029ABD898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0813CC-EE23-8740-B0C3-CB1E1CF466E9}" type="slidenum">
              <a:rPr lang="en-US" smtClean="0"/>
              <a:t>‹#›</a:t>
            </a:fld>
            <a:endParaRPr lang="en-US"/>
          </a:p>
        </p:txBody>
      </p:sp>
    </p:spTree>
    <p:extLst>
      <p:ext uri="{BB962C8B-B14F-4D97-AF65-F5344CB8AC3E}">
        <p14:creationId xmlns:p14="http://schemas.microsoft.com/office/powerpoint/2010/main" val="36293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B585D-7D6B-7740-831C-527373668755}"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4FC21-6A0B-D541-BD61-BCD272683571}" type="slidenum">
              <a:rPr lang="en-US" smtClean="0"/>
              <a:t>‹#›</a:t>
            </a:fld>
            <a:endParaRPr lang="en-US"/>
          </a:p>
        </p:txBody>
      </p:sp>
    </p:spTree>
    <p:extLst>
      <p:ext uri="{BB962C8B-B14F-4D97-AF65-F5344CB8AC3E}">
        <p14:creationId xmlns:p14="http://schemas.microsoft.com/office/powerpoint/2010/main" val="1424799338"/>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bn.bmj.com/content/23/3/6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cs.google.com/document/d/1neXK5C-v5eShOMBEDxLq12oHJyn5JSfx/edi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sciencedirect.com/science/article/pii/S0002916523050669?via%3Dihub#bib20"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sciencedirect.com/topics/social-sciences/learning-experience" TargetMode="External"/><Relationship Id="rId5" Type="http://schemas.openxmlformats.org/officeDocument/2006/relationships/hyperlink" Target="https://www.sciencedirect.com/science/article/pii/S0002916523050669?via%3Dihub#bib28" TargetMode="External"/><Relationship Id="rId4" Type="http://schemas.openxmlformats.org/officeDocument/2006/relationships/hyperlink" Target="https://www.sciencedirect.com/topics/medicine-and-dentistry/medical-studen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sciencedirect.com/topics/medicine-and-dentistry/anthropometry" TargetMode="External"/><Relationship Id="rId13" Type="http://schemas.openxmlformats.org/officeDocument/2006/relationships/hyperlink" Target="https://www.sciencedirect.com/topics/medicine-and-dentistry/medical-student" TargetMode="External"/><Relationship Id="rId18" Type="http://schemas.openxmlformats.org/officeDocument/2006/relationships/hyperlink" Target="https://www.sciencedirect.com/topics/medicine-and-dentistry/malabsorption" TargetMode="External"/><Relationship Id="rId3" Type="http://schemas.openxmlformats.org/officeDocument/2006/relationships/hyperlink" Target="https://www.sciencedirect.com/topics/medicine-and-dentistry/gastroenterology" TargetMode="External"/><Relationship Id="rId7" Type="http://schemas.openxmlformats.org/officeDocument/2006/relationships/hyperlink" Target="https://www.sciencedirect.com/topics/social-sciences/physical-activity" TargetMode="External"/><Relationship Id="rId12" Type="http://schemas.openxmlformats.org/officeDocument/2006/relationships/hyperlink" Target="https://www.sciencedirect.com/topics/social-sciences/apprenticeship" TargetMode="External"/><Relationship Id="rId17" Type="http://schemas.openxmlformats.org/officeDocument/2006/relationships/hyperlink" Target="https://www.sciencedirect.com/topics/social-sciences/endocrinology" TargetMode="External"/><Relationship Id="rId2" Type="http://schemas.openxmlformats.org/officeDocument/2006/relationships/slide" Target="../slides/slide52.xml"/><Relationship Id="rId16" Type="http://schemas.openxmlformats.org/officeDocument/2006/relationships/hyperlink" Target="https://www.sciencedirect.com/topics/medicine-and-dentistry/primary-health-care"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002916523050669?via%3Dihub#bib11" TargetMode="External"/><Relationship Id="rId11" Type="http://schemas.openxmlformats.org/officeDocument/2006/relationships/hyperlink" Target="https://www.sciencedirect.com/topics/medicine-and-dentistry/ambulatory-care" TargetMode="External"/><Relationship Id="rId5" Type="http://schemas.openxmlformats.org/officeDocument/2006/relationships/hyperlink" Target="https://www.sciencedirect.com/topics/medicine-and-dentistry/renal-system" TargetMode="External"/><Relationship Id="rId15" Type="http://schemas.openxmlformats.org/officeDocument/2006/relationships/hyperlink" Target="https://www.sciencedirect.com/topics/medicine-and-dentistry/clinical-nutrition" TargetMode="External"/><Relationship Id="rId10" Type="http://schemas.openxmlformats.org/officeDocument/2006/relationships/hyperlink" Target="https://www.sciencedirect.com/science/article/pii/S0002916523050669?via%3Dihub#bib12" TargetMode="External"/><Relationship Id="rId4" Type="http://schemas.openxmlformats.org/officeDocument/2006/relationships/hyperlink" Target="https://www.sciencedirect.com/topics/medicine-and-dentistry/endocrinology" TargetMode="External"/><Relationship Id="rId9" Type="http://schemas.openxmlformats.org/officeDocument/2006/relationships/hyperlink" Target="https://www.sciencedirect.com/topics/medicine-and-dentistry/body-mass-index" TargetMode="External"/><Relationship Id="rId14" Type="http://schemas.openxmlformats.org/officeDocument/2006/relationships/hyperlink" Target="https://www.sciencedirect.com/science/article/pii/S0002916523050669?via%3Dihub#bib13"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aamc.org/about-us/mission-areas/medical-education/curriculum-resources/scope-survey"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ncbi.nlm.nih.gov/pubmed/?term=Crowther%20JQ%5bAuthor%5d&amp;cauthor=true&amp;cauthor_uid=17659904" TargetMode="External"/><Relationship Id="rId3" Type="http://schemas.openxmlformats.org/officeDocument/2006/relationships/hyperlink" Target="https://www.ncbi.nlm.nih.gov/pubmed/27013897" TargetMode="External"/><Relationship Id="rId7" Type="http://schemas.openxmlformats.org/officeDocument/2006/relationships/hyperlink" Target="https://www.ncbi.nlm.nih.gov/pubmed/?term=Conaway%20MR%5bAuthor%5d&amp;cauthor=true&amp;cauthor_uid=17659904"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www.ncbi.nlm.nih.gov/pubmed/?term=Yaeger%20B%5bAuthor%5d&amp;cauthor=true&amp;cauthor_uid=17659904" TargetMode="External"/><Relationship Id="rId11" Type="http://schemas.openxmlformats.org/officeDocument/2006/relationships/hyperlink" Target="https://www.ncbi.nlm.nih.gov/pubmed/?term=Effects+of+Lifestyle+Intervention+on+Health+Care+Costs:+Improving+Control+with+Activity+and+Nutrition+(ICAN)" TargetMode="External"/><Relationship Id="rId5" Type="http://schemas.openxmlformats.org/officeDocument/2006/relationships/hyperlink" Target="https://www.ncbi.nlm.nih.gov/pubmed/?term=Siadaty%20M%5bAuthor%5d&amp;cauthor=true&amp;cauthor_uid=17659904" TargetMode="External"/><Relationship Id="rId10" Type="http://schemas.openxmlformats.org/officeDocument/2006/relationships/hyperlink" Target="https://www.ncbi.nlm.nih.gov/pubmed/?term=Bovbjerg%20VE%5bAuthor%5d&amp;cauthor=true&amp;cauthor_uid=17659904" TargetMode="External"/><Relationship Id="rId4" Type="http://schemas.openxmlformats.org/officeDocument/2006/relationships/hyperlink" Target="https://www.ncbi.nlm.nih.gov/pubmed/?term=Wolf%20AM%5bAuthor%5d&amp;cauthor=true&amp;cauthor_uid=17659904" TargetMode="External"/><Relationship Id="rId9" Type="http://schemas.openxmlformats.org/officeDocument/2006/relationships/hyperlink" Target="https://www.ncbi.nlm.nih.gov/pubmed/?term=Nadler%20JL%5bAuthor%5d&amp;cauthor=true&amp;cauthor_uid=17659904"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notes"/>
          <p:cNvSpPr>
            <a:spLocks noGrp="1" noRot="1" noChangeAspect="1"/>
          </p:cNvSpPr>
          <p:nvPr>
            <p:ph type="sldImg" idx="2"/>
          </p:nvPr>
        </p:nvSpPr>
        <p:spPr>
          <a:xfrm>
            <a:off x="280988" y="695325"/>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p1:notes"/>
          <p:cNvSpPr txBox="1">
            <a:spLocks noGrp="1"/>
          </p:cNvSpPr>
          <p:nvPr>
            <p:ph type="body" idx="1"/>
          </p:nvPr>
        </p:nvSpPr>
        <p:spPr>
          <a:xfrm>
            <a:off x="675853" y="4416100"/>
            <a:ext cx="5405347" cy="4183995"/>
          </a:xfrm>
          <a:prstGeom prst="rect">
            <a:avLst/>
          </a:prstGeom>
          <a:noFill/>
          <a:ln>
            <a:noFill/>
          </a:ln>
        </p:spPr>
        <p:txBody>
          <a:bodyPr spcFirstLastPara="1" wrap="square" lIns="92405" tIns="46203" rIns="92405" bIns="46203" anchor="t" anchorCtr="0">
            <a:noAutofit/>
          </a:bodyPr>
          <a:lstStyle/>
          <a:p>
            <a:pPr marL="0" indent="0"/>
            <a:endParaRPr>
              <a:latin typeface="Times New Roman"/>
              <a:ea typeface="Times New Roman"/>
              <a:cs typeface="Times New Roman"/>
              <a:sym typeface="Times New Roman"/>
            </a:endParaRPr>
          </a:p>
        </p:txBody>
      </p:sp>
      <p:sp>
        <p:nvSpPr>
          <p:cNvPr id="125" name="Google Shape;125;p1:notes"/>
          <p:cNvSpPr txBox="1"/>
          <p:nvPr/>
        </p:nvSpPr>
        <p:spPr>
          <a:xfrm>
            <a:off x="3826406" y="8829121"/>
            <a:ext cx="2927714" cy="465743"/>
          </a:xfrm>
          <a:prstGeom prst="rect">
            <a:avLst/>
          </a:prstGeom>
          <a:noFill/>
          <a:ln>
            <a:noFill/>
          </a:ln>
        </p:spPr>
        <p:txBody>
          <a:bodyPr spcFirstLastPara="1" wrap="square" lIns="92405" tIns="46203" rIns="92405" bIns="46203"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303213" y="708025"/>
            <a:ext cx="6299200"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90571" y="4489387"/>
            <a:ext cx="5524567" cy="4253103"/>
          </a:xfrm>
          <a:prstGeom prst="rect">
            <a:avLst/>
          </a:prstGeom>
          <a:noFill/>
          <a:ln>
            <a:noFill/>
          </a:ln>
        </p:spPr>
        <p:txBody>
          <a:bodyPr spcFirstLastPara="1" wrap="square" lIns="93442" tIns="93442" rIns="93442" bIns="93442" anchor="t" anchorCtr="0">
            <a:noAutofit/>
          </a:bodyPr>
          <a:lstStyle/>
          <a:p>
            <a:pPr marL="0" indent="0">
              <a:buSzPts val="1100"/>
            </a:pPr>
            <a:r>
              <a:rPr lang="en" sz="1300">
                <a:solidFill>
                  <a:srgbClr val="333333"/>
                </a:solidFill>
                <a:highlight>
                  <a:srgbClr val="FFFFFF"/>
                </a:highlight>
              </a:rPr>
              <a:t>Delphi technique: “framework of expert opinion rounds, with each round built on previous findings and each allowing for responses to be reconsidered by participants, is designed to allow the development of a consensus view that answers the research question” - </a:t>
            </a:r>
            <a:r>
              <a:rPr lang="en" sz="1300" u="sng">
                <a:solidFill>
                  <a:schemeClr val="hlink"/>
                </a:solidFill>
                <a:highlight>
                  <a:srgbClr val="FFFFFF"/>
                </a:highlight>
                <a:hlinkClick r:id="rId3"/>
              </a:rPr>
              <a:t>https://ebn.bmj.com/content/23/3/68</a:t>
            </a:r>
            <a:endParaRPr sz="1300">
              <a:solidFill>
                <a:srgbClr val="333333"/>
              </a:solidFill>
              <a:highlight>
                <a:srgbClr val="FFFFFF"/>
              </a:highlight>
            </a:endParaRPr>
          </a:p>
          <a:p>
            <a:pPr marL="0" indent="0">
              <a:buSzPts val="1100"/>
            </a:pPr>
            <a:endParaRPr sz="1300">
              <a:solidFill>
                <a:srgbClr val="333333"/>
              </a:solidFill>
              <a:highlight>
                <a:srgbClr val="FFFFFF"/>
              </a:highlight>
            </a:endParaRPr>
          </a:p>
          <a:p>
            <a:pPr marL="0" indent="0">
              <a:lnSpc>
                <a:spcPct val="120000"/>
              </a:lnSpc>
              <a:spcBef>
                <a:spcPts val="1226"/>
              </a:spcBef>
              <a:buSzPts val="1100"/>
            </a:pPr>
            <a:r>
              <a:rPr lang="en" sz="1500"/>
              <a:t>The proposed competencies were refined to remove those that were too vague, too detailed, or not of sufficient quality or relevance.</a:t>
            </a:r>
            <a:endParaRPr sz="1500"/>
          </a:p>
          <a:p>
            <a:pPr marL="0" indent="0">
              <a:buSzPts val="1100"/>
            </a:pPr>
            <a:endParaRPr sz="1300">
              <a:solidFill>
                <a:srgbClr val="333333"/>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txBox="1">
            <a:spLocks noGrp="1"/>
          </p:cNvSpPr>
          <p:nvPr>
            <p:ph type="body" idx="1"/>
          </p:nvPr>
        </p:nvSpPr>
        <p:spPr>
          <a:xfrm>
            <a:off x="688182" y="4473892"/>
            <a:ext cx="5505450" cy="3660458"/>
          </a:xfrm>
          <a:prstGeom prst="rect">
            <a:avLst/>
          </a:prstGeom>
          <a:noFill/>
          <a:ln>
            <a:noFill/>
          </a:ln>
        </p:spPr>
        <p:txBody>
          <a:bodyPr spcFirstLastPara="1" wrap="square" lIns="92431" tIns="92431" rIns="92431" bIns="92431" anchor="t" anchorCtr="0">
            <a:noAutofit/>
          </a:bodyPr>
          <a:lstStyle/>
          <a:p>
            <a:pPr marL="0" indent="0">
              <a:buSzPts val="1100"/>
            </a:pPr>
            <a:endParaRPr/>
          </a:p>
        </p:txBody>
      </p:sp>
      <p:sp>
        <p:nvSpPr>
          <p:cNvPr id="208" name="Google Shape;208;p8: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9:notes"/>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0:notes"/>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a:extLst>
            <a:ext uri="{FF2B5EF4-FFF2-40B4-BE49-F238E27FC236}">
              <a16:creationId xmlns:a16="http://schemas.microsoft.com/office/drawing/2014/main" id="{22B42FC8-8618-9C09-5039-34B510ED5C78}"/>
            </a:ext>
          </a:extLst>
        </p:cNvPr>
        <p:cNvGrpSpPr/>
        <p:nvPr/>
      </p:nvGrpSpPr>
      <p:grpSpPr>
        <a:xfrm>
          <a:off x="0" y="0"/>
          <a:ext cx="0" cy="0"/>
          <a:chOff x="0" y="0"/>
          <a:chExt cx="0" cy="0"/>
        </a:xfrm>
      </p:grpSpPr>
      <p:sp>
        <p:nvSpPr>
          <p:cNvPr id="226" name="Google Shape;226;p10:notes">
            <a:extLst>
              <a:ext uri="{FF2B5EF4-FFF2-40B4-BE49-F238E27FC236}">
                <a16:creationId xmlns:a16="http://schemas.microsoft.com/office/drawing/2014/main" id="{FA023B6E-466C-50A3-379C-7C8E402225A5}"/>
              </a:ext>
            </a:extLst>
          </p:cNvPr>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0:notes">
            <a:extLst>
              <a:ext uri="{FF2B5EF4-FFF2-40B4-BE49-F238E27FC236}">
                <a16:creationId xmlns:a16="http://schemas.microsoft.com/office/drawing/2014/main" id="{FE52B6FB-D69D-3454-E9B4-2BA98080CD03}"/>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extLst>
      <p:ext uri="{BB962C8B-B14F-4D97-AF65-F5344CB8AC3E}">
        <p14:creationId xmlns:p14="http://schemas.microsoft.com/office/powerpoint/2010/main" val="1768737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a:extLst>
            <a:ext uri="{FF2B5EF4-FFF2-40B4-BE49-F238E27FC236}">
              <a16:creationId xmlns:a16="http://schemas.microsoft.com/office/drawing/2014/main" id="{51146758-91FD-4CB9-ABD7-6B105379A5ED}"/>
            </a:ext>
          </a:extLst>
        </p:cNvPr>
        <p:cNvGrpSpPr/>
        <p:nvPr/>
      </p:nvGrpSpPr>
      <p:grpSpPr>
        <a:xfrm>
          <a:off x="0" y="0"/>
          <a:ext cx="0" cy="0"/>
          <a:chOff x="0" y="0"/>
          <a:chExt cx="0" cy="0"/>
        </a:xfrm>
      </p:grpSpPr>
      <p:sp>
        <p:nvSpPr>
          <p:cNvPr id="226" name="Google Shape;226;p10:notes">
            <a:extLst>
              <a:ext uri="{FF2B5EF4-FFF2-40B4-BE49-F238E27FC236}">
                <a16:creationId xmlns:a16="http://schemas.microsoft.com/office/drawing/2014/main" id="{E0297F8A-92AA-F156-3789-9624615532ED}"/>
              </a:ext>
            </a:extLst>
          </p:cNvPr>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0:notes">
            <a:extLst>
              <a:ext uri="{FF2B5EF4-FFF2-40B4-BE49-F238E27FC236}">
                <a16:creationId xmlns:a16="http://schemas.microsoft.com/office/drawing/2014/main" id="{83284D10-D7DE-8300-BB5F-11FDED337141}"/>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extLst>
      <p:ext uri="{BB962C8B-B14F-4D97-AF65-F5344CB8AC3E}">
        <p14:creationId xmlns:p14="http://schemas.microsoft.com/office/powerpoint/2010/main" val="1612381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1: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1:notes"/>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688182" y="4473892"/>
            <a:ext cx="5505450" cy="3660458"/>
          </a:xfrm>
          <a:prstGeom prst="rect">
            <a:avLst/>
          </a:prstGeom>
          <a:noFill/>
          <a:ln>
            <a:noFill/>
          </a:ln>
        </p:spPr>
        <p:txBody>
          <a:bodyPr spcFirstLastPara="1" wrap="square" lIns="92431" tIns="92431" rIns="92431" bIns="92431" anchor="t" anchorCtr="0">
            <a:noAutofit/>
          </a:bodyPr>
          <a:lstStyle/>
          <a:p>
            <a:pPr marL="0" indent="0">
              <a:buSzPts val="1100"/>
            </a:pPr>
            <a:endParaRPr/>
          </a:p>
        </p:txBody>
      </p:sp>
      <p:sp>
        <p:nvSpPr>
          <p:cNvPr id="245" name="Google Shape;245;p12: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3: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3:notes"/>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FF151790-7E29-F56A-C6EF-384C8528C308}"/>
            </a:ext>
          </a:extLst>
        </p:cNvPr>
        <p:cNvGrpSpPr/>
        <p:nvPr/>
      </p:nvGrpSpPr>
      <p:grpSpPr>
        <a:xfrm>
          <a:off x="0" y="0"/>
          <a:ext cx="0" cy="0"/>
          <a:chOff x="0" y="0"/>
          <a:chExt cx="0" cy="0"/>
        </a:xfrm>
      </p:grpSpPr>
      <p:sp>
        <p:nvSpPr>
          <p:cNvPr id="252" name="Google Shape;252;p13:notes">
            <a:extLst>
              <a:ext uri="{FF2B5EF4-FFF2-40B4-BE49-F238E27FC236}">
                <a16:creationId xmlns:a16="http://schemas.microsoft.com/office/drawing/2014/main" id="{6C740913-CFC4-F448-EA47-5A9842CD55E9}"/>
              </a:ext>
            </a:extLst>
          </p:cNvPr>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3:notes">
            <a:extLst>
              <a:ext uri="{FF2B5EF4-FFF2-40B4-BE49-F238E27FC236}">
                <a16:creationId xmlns:a16="http://schemas.microsoft.com/office/drawing/2014/main" id="{84D179DC-EEDB-91D0-772D-2E8A9FF0265C}"/>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extLst>
      <p:ext uri="{BB962C8B-B14F-4D97-AF65-F5344CB8AC3E}">
        <p14:creationId xmlns:p14="http://schemas.microsoft.com/office/powerpoint/2010/main" val="233266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4EE6471B-F6C4-562C-3724-71F25716E492}"/>
            </a:ext>
          </a:extLst>
        </p:cNvPr>
        <p:cNvGrpSpPr/>
        <p:nvPr/>
      </p:nvGrpSpPr>
      <p:grpSpPr>
        <a:xfrm>
          <a:off x="0" y="0"/>
          <a:ext cx="0" cy="0"/>
          <a:chOff x="0" y="0"/>
          <a:chExt cx="0" cy="0"/>
        </a:xfrm>
      </p:grpSpPr>
      <p:sp>
        <p:nvSpPr>
          <p:cNvPr id="123" name="Google Shape;123;p1:notes">
            <a:extLst>
              <a:ext uri="{FF2B5EF4-FFF2-40B4-BE49-F238E27FC236}">
                <a16:creationId xmlns:a16="http://schemas.microsoft.com/office/drawing/2014/main" id="{AA3CA73E-A825-892F-AF81-3B23E9990E82}"/>
              </a:ext>
            </a:extLst>
          </p:cNvPr>
          <p:cNvSpPr>
            <a:spLocks noGrp="1" noRot="1" noChangeAspect="1"/>
          </p:cNvSpPr>
          <p:nvPr>
            <p:ph type="sldImg" idx="2"/>
          </p:nvPr>
        </p:nvSpPr>
        <p:spPr>
          <a:xfrm>
            <a:off x="280988" y="695325"/>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p1:notes">
            <a:extLst>
              <a:ext uri="{FF2B5EF4-FFF2-40B4-BE49-F238E27FC236}">
                <a16:creationId xmlns:a16="http://schemas.microsoft.com/office/drawing/2014/main" id="{67FE95B2-94F8-6B00-4CF2-785F410486B9}"/>
              </a:ext>
            </a:extLst>
          </p:cNvPr>
          <p:cNvSpPr txBox="1">
            <a:spLocks noGrp="1"/>
          </p:cNvSpPr>
          <p:nvPr>
            <p:ph type="body" idx="1"/>
          </p:nvPr>
        </p:nvSpPr>
        <p:spPr>
          <a:xfrm>
            <a:off x="675853" y="4416100"/>
            <a:ext cx="5405347" cy="4183995"/>
          </a:xfrm>
          <a:prstGeom prst="rect">
            <a:avLst/>
          </a:prstGeom>
          <a:noFill/>
          <a:ln>
            <a:noFill/>
          </a:ln>
        </p:spPr>
        <p:txBody>
          <a:bodyPr spcFirstLastPara="1" wrap="square" lIns="92405" tIns="46203" rIns="92405" bIns="46203" anchor="t" anchorCtr="0">
            <a:noAutofit/>
          </a:bodyPr>
          <a:lstStyle/>
          <a:p>
            <a:pPr marL="0" indent="0"/>
            <a:endParaRPr>
              <a:latin typeface="Times New Roman"/>
              <a:ea typeface="Times New Roman"/>
              <a:cs typeface="Times New Roman"/>
              <a:sym typeface="Times New Roman"/>
            </a:endParaRPr>
          </a:p>
        </p:txBody>
      </p:sp>
      <p:sp>
        <p:nvSpPr>
          <p:cNvPr id="125" name="Google Shape;125;p1:notes">
            <a:extLst>
              <a:ext uri="{FF2B5EF4-FFF2-40B4-BE49-F238E27FC236}">
                <a16:creationId xmlns:a16="http://schemas.microsoft.com/office/drawing/2014/main" id="{D448B94E-5CB4-79A6-4970-32F14D125D75}"/>
              </a:ext>
            </a:extLst>
          </p:cNvPr>
          <p:cNvSpPr txBox="1"/>
          <p:nvPr/>
        </p:nvSpPr>
        <p:spPr>
          <a:xfrm>
            <a:off x="3826406" y="8829121"/>
            <a:ext cx="2927714" cy="465743"/>
          </a:xfrm>
          <a:prstGeom prst="rect">
            <a:avLst/>
          </a:prstGeom>
          <a:noFill/>
          <a:ln>
            <a:noFill/>
          </a:ln>
        </p:spPr>
        <p:txBody>
          <a:bodyPr spcFirstLastPara="1" wrap="square" lIns="92405" tIns="46203" rIns="92405" bIns="46203"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3122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txBox="1">
            <a:spLocks noGrp="1"/>
          </p:cNvSpPr>
          <p:nvPr>
            <p:ph type="body" idx="1"/>
          </p:nvPr>
        </p:nvSpPr>
        <p:spPr>
          <a:xfrm>
            <a:off x="688182" y="4473892"/>
            <a:ext cx="5505450" cy="3660458"/>
          </a:xfrm>
          <a:prstGeom prst="rect">
            <a:avLst/>
          </a:prstGeom>
          <a:noFill/>
          <a:ln>
            <a:noFill/>
          </a:ln>
        </p:spPr>
        <p:txBody>
          <a:bodyPr spcFirstLastPara="1" wrap="square" lIns="92431" tIns="92431" rIns="92431" bIns="92431" anchor="t" anchorCtr="0">
            <a:noAutofit/>
          </a:bodyPr>
          <a:lstStyle/>
          <a:p>
            <a:pPr marL="0" indent="0">
              <a:buSzPts val="1100"/>
            </a:pPr>
            <a:endParaRPr/>
          </a:p>
        </p:txBody>
      </p:sp>
      <p:sp>
        <p:nvSpPr>
          <p:cNvPr id="265" name="Google Shape;265;p1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EFE66ADE-F93E-FBF1-C9E5-ED41A8C2A2D5}"/>
            </a:ext>
          </a:extLst>
        </p:cNvPr>
        <p:cNvGrpSpPr/>
        <p:nvPr/>
      </p:nvGrpSpPr>
      <p:grpSpPr>
        <a:xfrm>
          <a:off x="0" y="0"/>
          <a:ext cx="0" cy="0"/>
          <a:chOff x="0" y="0"/>
          <a:chExt cx="0" cy="0"/>
        </a:xfrm>
      </p:grpSpPr>
      <p:sp>
        <p:nvSpPr>
          <p:cNvPr id="281" name="Google Shape;281;p16:notes">
            <a:extLst>
              <a:ext uri="{FF2B5EF4-FFF2-40B4-BE49-F238E27FC236}">
                <a16:creationId xmlns:a16="http://schemas.microsoft.com/office/drawing/2014/main" id="{78DE5BB4-6052-1AF1-6104-77128323F0FF}"/>
              </a:ext>
            </a:extLst>
          </p:cNvPr>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6:notes">
            <a:extLst>
              <a:ext uri="{FF2B5EF4-FFF2-40B4-BE49-F238E27FC236}">
                <a16:creationId xmlns:a16="http://schemas.microsoft.com/office/drawing/2014/main" id="{748E6715-0716-E86D-05DF-0CB2EB93E5BD}"/>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extLst>
      <p:ext uri="{BB962C8B-B14F-4D97-AF65-F5344CB8AC3E}">
        <p14:creationId xmlns:p14="http://schemas.microsoft.com/office/powerpoint/2010/main" val="515075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6: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6:notes"/>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1A653DCF-CA07-C4C3-5525-8BE0C0E989FF}"/>
            </a:ext>
          </a:extLst>
        </p:cNvPr>
        <p:cNvGrpSpPr/>
        <p:nvPr/>
      </p:nvGrpSpPr>
      <p:grpSpPr>
        <a:xfrm>
          <a:off x="0" y="0"/>
          <a:ext cx="0" cy="0"/>
          <a:chOff x="0" y="0"/>
          <a:chExt cx="0" cy="0"/>
        </a:xfrm>
      </p:grpSpPr>
      <p:sp>
        <p:nvSpPr>
          <p:cNvPr id="281" name="Google Shape;281;p16:notes">
            <a:extLst>
              <a:ext uri="{FF2B5EF4-FFF2-40B4-BE49-F238E27FC236}">
                <a16:creationId xmlns:a16="http://schemas.microsoft.com/office/drawing/2014/main" id="{3E620E4F-AF0B-1731-9D4A-1215D3E29D0E}"/>
              </a:ext>
            </a:extLst>
          </p:cNvPr>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6:notes">
            <a:extLst>
              <a:ext uri="{FF2B5EF4-FFF2-40B4-BE49-F238E27FC236}">
                <a16:creationId xmlns:a16="http://schemas.microsoft.com/office/drawing/2014/main" id="{C4D2568E-08E9-DB9A-E975-E8CA9BDBC59C}"/>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extLst>
      <p:ext uri="{BB962C8B-B14F-4D97-AF65-F5344CB8AC3E}">
        <p14:creationId xmlns:p14="http://schemas.microsoft.com/office/powerpoint/2010/main" val="3408289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6A4BD749-F2FC-865E-F20D-2EFE86CC0C42}"/>
            </a:ext>
          </a:extLst>
        </p:cNvPr>
        <p:cNvGrpSpPr/>
        <p:nvPr/>
      </p:nvGrpSpPr>
      <p:grpSpPr>
        <a:xfrm>
          <a:off x="0" y="0"/>
          <a:ext cx="0" cy="0"/>
          <a:chOff x="0" y="0"/>
          <a:chExt cx="0" cy="0"/>
        </a:xfrm>
      </p:grpSpPr>
      <p:sp>
        <p:nvSpPr>
          <p:cNvPr id="281" name="Google Shape;281;p16:notes">
            <a:extLst>
              <a:ext uri="{FF2B5EF4-FFF2-40B4-BE49-F238E27FC236}">
                <a16:creationId xmlns:a16="http://schemas.microsoft.com/office/drawing/2014/main" id="{EBD74D30-1152-5C63-F8A8-A71FBE5BF0F2}"/>
              </a:ext>
            </a:extLst>
          </p:cNvPr>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6:notes">
            <a:extLst>
              <a:ext uri="{FF2B5EF4-FFF2-40B4-BE49-F238E27FC236}">
                <a16:creationId xmlns:a16="http://schemas.microsoft.com/office/drawing/2014/main" id="{269DE869-1C52-82B9-1E98-30CDB2EC9300}"/>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extLst>
      <p:ext uri="{BB962C8B-B14F-4D97-AF65-F5344CB8AC3E}">
        <p14:creationId xmlns:p14="http://schemas.microsoft.com/office/powerpoint/2010/main" val="1934880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F55E00B8-D5A9-1512-EC99-79C115ED7D77}"/>
            </a:ext>
          </a:extLst>
        </p:cNvPr>
        <p:cNvGrpSpPr/>
        <p:nvPr/>
      </p:nvGrpSpPr>
      <p:grpSpPr>
        <a:xfrm>
          <a:off x="0" y="0"/>
          <a:ext cx="0" cy="0"/>
          <a:chOff x="0" y="0"/>
          <a:chExt cx="0" cy="0"/>
        </a:xfrm>
      </p:grpSpPr>
      <p:sp>
        <p:nvSpPr>
          <p:cNvPr id="281" name="Google Shape;281;p16:notes">
            <a:extLst>
              <a:ext uri="{FF2B5EF4-FFF2-40B4-BE49-F238E27FC236}">
                <a16:creationId xmlns:a16="http://schemas.microsoft.com/office/drawing/2014/main" id="{FD721356-83F7-0F4E-44F6-B106D43BFEE5}"/>
              </a:ext>
            </a:extLst>
          </p:cNvPr>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6:notes">
            <a:extLst>
              <a:ext uri="{FF2B5EF4-FFF2-40B4-BE49-F238E27FC236}">
                <a16:creationId xmlns:a16="http://schemas.microsoft.com/office/drawing/2014/main" id="{382048D4-E189-8DF8-ACCC-22B021CD903A}"/>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extLst>
      <p:ext uri="{BB962C8B-B14F-4D97-AF65-F5344CB8AC3E}">
        <p14:creationId xmlns:p14="http://schemas.microsoft.com/office/powerpoint/2010/main" val="2987798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2CD5C513-ED5C-8BD8-77A0-ADC529F91872}"/>
            </a:ext>
          </a:extLst>
        </p:cNvPr>
        <p:cNvGrpSpPr/>
        <p:nvPr/>
      </p:nvGrpSpPr>
      <p:grpSpPr>
        <a:xfrm>
          <a:off x="0" y="0"/>
          <a:ext cx="0" cy="0"/>
          <a:chOff x="0" y="0"/>
          <a:chExt cx="0" cy="0"/>
        </a:xfrm>
      </p:grpSpPr>
      <p:sp>
        <p:nvSpPr>
          <p:cNvPr id="281" name="Google Shape;281;p16:notes">
            <a:extLst>
              <a:ext uri="{FF2B5EF4-FFF2-40B4-BE49-F238E27FC236}">
                <a16:creationId xmlns:a16="http://schemas.microsoft.com/office/drawing/2014/main" id="{C610448C-B3A3-6254-1832-23E426F155BC}"/>
              </a:ext>
            </a:extLst>
          </p:cNvPr>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6:notes">
            <a:extLst>
              <a:ext uri="{FF2B5EF4-FFF2-40B4-BE49-F238E27FC236}">
                <a16:creationId xmlns:a16="http://schemas.microsoft.com/office/drawing/2014/main" id="{991EF8CF-31EA-1FFD-9EB2-2E569E9B646A}"/>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extLst>
      <p:ext uri="{BB962C8B-B14F-4D97-AF65-F5344CB8AC3E}">
        <p14:creationId xmlns:p14="http://schemas.microsoft.com/office/powerpoint/2010/main" val="2099825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E07A122F-BDE8-E665-B060-1293860FE702}"/>
            </a:ext>
          </a:extLst>
        </p:cNvPr>
        <p:cNvGrpSpPr/>
        <p:nvPr/>
      </p:nvGrpSpPr>
      <p:grpSpPr>
        <a:xfrm>
          <a:off x="0" y="0"/>
          <a:ext cx="0" cy="0"/>
          <a:chOff x="0" y="0"/>
          <a:chExt cx="0" cy="0"/>
        </a:xfrm>
      </p:grpSpPr>
      <p:sp>
        <p:nvSpPr>
          <p:cNvPr id="281" name="Google Shape;281;p16:notes">
            <a:extLst>
              <a:ext uri="{FF2B5EF4-FFF2-40B4-BE49-F238E27FC236}">
                <a16:creationId xmlns:a16="http://schemas.microsoft.com/office/drawing/2014/main" id="{27C72E33-521D-9F78-EDF7-45C5B6C71372}"/>
              </a:ext>
            </a:extLst>
          </p:cNvPr>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6:notes">
            <a:extLst>
              <a:ext uri="{FF2B5EF4-FFF2-40B4-BE49-F238E27FC236}">
                <a16:creationId xmlns:a16="http://schemas.microsoft.com/office/drawing/2014/main" id="{E7939116-70AB-116A-962E-E92AA02E02B6}"/>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extLst>
      <p:ext uri="{BB962C8B-B14F-4D97-AF65-F5344CB8AC3E}">
        <p14:creationId xmlns:p14="http://schemas.microsoft.com/office/powerpoint/2010/main" val="2968769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5D99498C-1572-552D-70C0-C26C14B3E995}"/>
            </a:ext>
          </a:extLst>
        </p:cNvPr>
        <p:cNvGrpSpPr/>
        <p:nvPr/>
      </p:nvGrpSpPr>
      <p:grpSpPr>
        <a:xfrm>
          <a:off x="0" y="0"/>
          <a:ext cx="0" cy="0"/>
          <a:chOff x="0" y="0"/>
          <a:chExt cx="0" cy="0"/>
        </a:xfrm>
      </p:grpSpPr>
      <p:sp>
        <p:nvSpPr>
          <p:cNvPr id="281" name="Google Shape;281;p16:notes">
            <a:extLst>
              <a:ext uri="{FF2B5EF4-FFF2-40B4-BE49-F238E27FC236}">
                <a16:creationId xmlns:a16="http://schemas.microsoft.com/office/drawing/2014/main" id="{DC9AC106-67F4-64E5-B13E-538E1437AAFD}"/>
              </a:ext>
            </a:extLst>
          </p:cNvPr>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6:notes">
            <a:extLst>
              <a:ext uri="{FF2B5EF4-FFF2-40B4-BE49-F238E27FC236}">
                <a16:creationId xmlns:a16="http://schemas.microsoft.com/office/drawing/2014/main" id="{C699C0A9-E475-0146-7680-7CF408DB475F}"/>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extLst>
      <p:ext uri="{BB962C8B-B14F-4D97-AF65-F5344CB8AC3E}">
        <p14:creationId xmlns:p14="http://schemas.microsoft.com/office/powerpoint/2010/main" val="3593424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ae561360bc_1_195:notes"/>
          <p:cNvSpPr>
            <a:spLocks noGrp="1" noRot="1" noChangeAspect="1"/>
          </p:cNvSpPr>
          <p:nvPr>
            <p:ph type="sldImg" idx="2"/>
          </p:nvPr>
        </p:nvSpPr>
        <p:spPr>
          <a:xfrm>
            <a:off x="280988" y="695325"/>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0" name="Google Shape;1720;g2ae561360bc_1_195:notes"/>
          <p:cNvSpPr txBox="1">
            <a:spLocks noGrp="1"/>
          </p:cNvSpPr>
          <p:nvPr>
            <p:ph type="body" idx="1"/>
          </p:nvPr>
        </p:nvSpPr>
        <p:spPr>
          <a:xfrm>
            <a:off x="675852" y="4416099"/>
            <a:ext cx="5405204" cy="4183990"/>
          </a:xfrm>
          <a:prstGeom prst="rect">
            <a:avLst/>
          </a:prstGeom>
          <a:noFill/>
          <a:ln>
            <a:noFill/>
          </a:ln>
        </p:spPr>
        <p:txBody>
          <a:bodyPr spcFirstLastPara="1" wrap="square" lIns="92405" tIns="46203" rIns="92405" bIns="46203" anchor="t" anchorCtr="0">
            <a:noAutofit/>
          </a:bodyPr>
          <a:lstStyle/>
          <a:p>
            <a:pPr marL="0" indent="0"/>
            <a:endParaRPr>
              <a:latin typeface="Times New Roman"/>
              <a:ea typeface="Times New Roman"/>
              <a:cs typeface="Times New Roman"/>
              <a:sym typeface="Times New Roman"/>
            </a:endParaRPr>
          </a:p>
        </p:txBody>
      </p:sp>
      <p:sp>
        <p:nvSpPr>
          <p:cNvPr id="1721" name="Google Shape;1721;g2ae561360bc_1_195:notes"/>
          <p:cNvSpPr txBox="1"/>
          <p:nvPr/>
        </p:nvSpPr>
        <p:spPr>
          <a:xfrm>
            <a:off x="3826406" y="8829121"/>
            <a:ext cx="2927630" cy="465735"/>
          </a:xfrm>
          <a:prstGeom prst="rect">
            <a:avLst/>
          </a:prstGeom>
          <a:noFill/>
          <a:ln>
            <a:noFill/>
          </a:ln>
        </p:spPr>
        <p:txBody>
          <a:bodyPr spcFirstLastPara="1" wrap="square" lIns="92405" tIns="46203" rIns="92405" bIns="46203"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2ae561360bc_1_181:notes"/>
          <p:cNvSpPr>
            <a:spLocks noGrp="1" noRot="1" noChangeAspect="1"/>
          </p:cNvSpPr>
          <p:nvPr>
            <p:ph type="sldImg" idx="2"/>
          </p:nvPr>
        </p:nvSpPr>
        <p:spPr>
          <a:xfrm>
            <a:off x="280988" y="695325"/>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9" name="Google Shape;1619;g2ae561360bc_1_181:notes"/>
          <p:cNvSpPr txBox="1">
            <a:spLocks noGrp="1"/>
          </p:cNvSpPr>
          <p:nvPr>
            <p:ph type="body" idx="1"/>
          </p:nvPr>
        </p:nvSpPr>
        <p:spPr>
          <a:xfrm>
            <a:off x="675852" y="4416099"/>
            <a:ext cx="5405204" cy="4183990"/>
          </a:xfrm>
          <a:prstGeom prst="rect">
            <a:avLst/>
          </a:prstGeom>
          <a:noFill/>
          <a:ln>
            <a:noFill/>
          </a:ln>
        </p:spPr>
        <p:txBody>
          <a:bodyPr spcFirstLastPara="1" wrap="square" lIns="92405" tIns="46203" rIns="92405" bIns="46203" anchor="t" anchorCtr="0">
            <a:noAutofit/>
          </a:bodyPr>
          <a:lstStyle/>
          <a:p>
            <a:pPr marL="0" indent="0"/>
            <a:endParaRPr>
              <a:latin typeface="Times New Roman"/>
              <a:ea typeface="Times New Roman"/>
              <a:cs typeface="Times New Roman"/>
              <a:sym typeface="Times New Roman"/>
            </a:endParaRPr>
          </a:p>
        </p:txBody>
      </p:sp>
      <p:sp>
        <p:nvSpPr>
          <p:cNvPr id="1620" name="Google Shape;1620;g2ae561360bc_1_181:notes"/>
          <p:cNvSpPr txBox="1"/>
          <p:nvPr/>
        </p:nvSpPr>
        <p:spPr>
          <a:xfrm>
            <a:off x="3826406" y="8829121"/>
            <a:ext cx="2927630" cy="465735"/>
          </a:xfrm>
          <a:prstGeom prst="rect">
            <a:avLst/>
          </a:prstGeom>
          <a:noFill/>
          <a:ln>
            <a:noFill/>
          </a:ln>
        </p:spPr>
        <p:txBody>
          <a:bodyPr spcFirstLastPara="1" wrap="square" lIns="92405" tIns="46203" rIns="92405" bIns="46203"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2ae442fbca8_0_510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 name="Google Shape;1737;g2ae442fbca8_0_5104:notes"/>
          <p:cNvSpPr txBox="1">
            <a:spLocks noGrp="1"/>
          </p:cNvSpPr>
          <p:nvPr>
            <p:ph type="body" idx="1"/>
          </p:nvPr>
        </p:nvSpPr>
        <p:spPr>
          <a:xfrm>
            <a:off x="688182" y="4473893"/>
            <a:ext cx="5505450" cy="3660610"/>
          </a:xfrm>
          <a:prstGeom prst="rect">
            <a:avLst/>
          </a:prstGeom>
        </p:spPr>
        <p:txBody>
          <a:bodyPr spcFirstLastPara="1" wrap="square" lIns="92431" tIns="46203" rIns="92431" bIns="46203" anchor="t" anchorCtr="0">
            <a:noAutofit/>
          </a:bodyPr>
          <a:lstStyle/>
          <a:p>
            <a:pPr marL="0" indent="0"/>
            <a:endParaRPr/>
          </a:p>
        </p:txBody>
      </p:sp>
      <p:sp>
        <p:nvSpPr>
          <p:cNvPr id="1738" name="Google Shape;1738;g2ae442fbca8_0_5104:notes"/>
          <p:cNvSpPr txBox="1">
            <a:spLocks noGrp="1"/>
          </p:cNvSpPr>
          <p:nvPr>
            <p:ph type="sldNum" idx="12"/>
          </p:nvPr>
        </p:nvSpPr>
        <p:spPr>
          <a:xfrm>
            <a:off x="3898102" y="8829967"/>
            <a:ext cx="2982119" cy="466345"/>
          </a:xfrm>
          <a:prstGeom prst="rect">
            <a:avLst/>
          </a:prstGeom>
        </p:spPr>
        <p:txBody>
          <a:bodyPr spcFirstLastPara="1" wrap="square" lIns="92431" tIns="46203" rIns="92431" bIns="46203"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2ae442fbca8_0_510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 name="Google Shape;1737;g2ae442fbca8_0_5104:notes"/>
          <p:cNvSpPr txBox="1">
            <a:spLocks noGrp="1"/>
          </p:cNvSpPr>
          <p:nvPr>
            <p:ph type="body" idx="1"/>
          </p:nvPr>
        </p:nvSpPr>
        <p:spPr>
          <a:xfrm>
            <a:off x="688182" y="4473893"/>
            <a:ext cx="5505450" cy="3660610"/>
          </a:xfrm>
          <a:prstGeom prst="rect">
            <a:avLst/>
          </a:prstGeom>
        </p:spPr>
        <p:txBody>
          <a:bodyPr spcFirstLastPara="1" wrap="square" lIns="92431" tIns="46203" rIns="92431" bIns="46203" anchor="t" anchorCtr="0">
            <a:noAutofit/>
          </a:bodyPr>
          <a:lstStyle/>
          <a:p>
            <a:pPr marL="0" indent="0"/>
            <a:endParaRPr/>
          </a:p>
        </p:txBody>
      </p:sp>
      <p:sp>
        <p:nvSpPr>
          <p:cNvPr id="1738" name="Google Shape;1738;g2ae442fbca8_0_5104:notes"/>
          <p:cNvSpPr txBox="1">
            <a:spLocks noGrp="1"/>
          </p:cNvSpPr>
          <p:nvPr>
            <p:ph type="sldNum" idx="12"/>
          </p:nvPr>
        </p:nvSpPr>
        <p:spPr>
          <a:xfrm>
            <a:off x="3898102" y="8829967"/>
            <a:ext cx="2982119" cy="466345"/>
          </a:xfrm>
          <a:prstGeom prst="rect">
            <a:avLst/>
          </a:prstGeom>
        </p:spPr>
        <p:txBody>
          <a:bodyPr spcFirstLastPara="1" wrap="square" lIns="92431" tIns="46203" rIns="92431" bIns="46203"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2ae442fbca8_0_1252:notes"/>
          <p:cNvSpPr>
            <a:spLocks noGrp="1" noRot="1" noChangeAspect="1"/>
          </p:cNvSpPr>
          <p:nvPr>
            <p:ph type="sldImg" idx="2"/>
          </p:nvPr>
        </p:nvSpPr>
        <p:spPr>
          <a:xfrm>
            <a:off x="5905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2" name="Google Shape;1772;g2ae442fbca8_0_1252:notes"/>
          <p:cNvSpPr txBox="1">
            <a:spLocks noGrp="1"/>
          </p:cNvSpPr>
          <p:nvPr>
            <p:ph type="body" idx="1"/>
          </p:nvPr>
        </p:nvSpPr>
        <p:spPr>
          <a:xfrm>
            <a:off x="675559" y="4473893"/>
            <a:ext cx="5404601" cy="3660610"/>
          </a:xfrm>
          <a:prstGeom prst="rect">
            <a:avLst/>
          </a:prstGeom>
          <a:noFill/>
          <a:ln>
            <a:noFill/>
          </a:ln>
        </p:spPr>
        <p:txBody>
          <a:bodyPr spcFirstLastPara="1" wrap="square" lIns="92431" tIns="46203" rIns="92431" bIns="46203" anchor="t" anchorCtr="0">
            <a:noAutofit/>
          </a:bodyPr>
          <a:lstStyle/>
          <a:p>
            <a:pPr marL="0" indent="0">
              <a:buClr>
                <a:schemeClr val="dk1"/>
              </a:buClr>
              <a:buSzPts val="1200"/>
            </a:pPr>
            <a:r>
              <a:rPr lang="en" b="1" dirty="0"/>
              <a:t>Notes:</a:t>
            </a:r>
            <a:endParaRPr dirty="0"/>
          </a:p>
          <a:p>
            <a:pPr marL="0" indent="0">
              <a:buClr>
                <a:schemeClr val="dk1"/>
              </a:buClr>
              <a:buSzPts val="1200"/>
            </a:pPr>
            <a:r>
              <a:rPr lang="en" dirty="0"/>
              <a:t>Remind audience that TK’s are the place where the what, why &amp; how to change is shared over great food</a:t>
            </a:r>
            <a:endParaRPr dirty="0"/>
          </a:p>
          <a:p>
            <a:pPr marL="0" indent="0">
              <a:buClr>
                <a:schemeClr val="dk1"/>
              </a:buClr>
              <a:buSzPts val="1200"/>
            </a:pPr>
            <a:r>
              <a:rPr lang="en" dirty="0"/>
              <a:t>Imagine a global network of teaching kitchens for research, education &amp; public and planetary health</a:t>
            </a:r>
            <a:endParaRPr dirty="0"/>
          </a:p>
          <a:p>
            <a:pPr marL="173336" indent="-96298">
              <a:buClr>
                <a:schemeClr val="dk1"/>
              </a:buClr>
              <a:buSzPts val="1200"/>
            </a:pPr>
            <a:endParaRPr dirty="0"/>
          </a:p>
          <a:p>
            <a:pPr marL="0" indent="0">
              <a:buClr>
                <a:schemeClr val="dk1"/>
              </a:buClr>
              <a:buSzPts val="1200"/>
            </a:pPr>
            <a:r>
              <a:rPr lang="en" b="1" dirty="0"/>
              <a:t>Sources:</a:t>
            </a:r>
            <a:endParaRPr dirty="0"/>
          </a:p>
          <a:p>
            <a:pPr marL="173336" indent="-173336">
              <a:buClr>
                <a:schemeClr val="dk1"/>
              </a:buClr>
              <a:buSzPts val="1200"/>
              <a:buFont typeface="Arial"/>
              <a:buChar char="•"/>
            </a:pPr>
            <a:r>
              <a:rPr lang="en" dirty="0"/>
              <a:t>Materials shared by Liz Fitzgerald via email (5/11/20)</a:t>
            </a:r>
            <a:endParaRPr dirty="0"/>
          </a:p>
          <a:p>
            <a:pPr marL="173336" indent="-96298">
              <a:buClr>
                <a:schemeClr val="dk1"/>
              </a:buClr>
              <a:buSzPts val="1200"/>
            </a:pPr>
            <a:endParaRPr dirty="0"/>
          </a:p>
          <a:p>
            <a:pPr marL="0" indent="0">
              <a:buClr>
                <a:schemeClr val="dk1"/>
              </a:buClr>
              <a:buSzPts val="1200"/>
            </a:pPr>
            <a:endParaRPr dirty="0"/>
          </a:p>
        </p:txBody>
      </p:sp>
      <p:sp>
        <p:nvSpPr>
          <p:cNvPr id="1773" name="Google Shape;1773;g2ae442fbca8_0_1252:notes"/>
          <p:cNvSpPr txBox="1">
            <a:spLocks noGrp="1"/>
          </p:cNvSpPr>
          <p:nvPr>
            <p:ph type="sldNum" idx="12"/>
          </p:nvPr>
        </p:nvSpPr>
        <p:spPr>
          <a:xfrm>
            <a:off x="3826601" y="8829967"/>
            <a:ext cx="2927329" cy="466345"/>
          </a:xfrm>
          <a:prstGeom prst="rect">
            <a:avLst/>
          </a:prstGeom>
          <a:noFill/>
          <a:ln>
            <a:noFill/>
          </a:ln>
        </p:spPr>
        <p:txBody>
          <a:bodyPr spcFirstLastPara="1" wrap="square" lIns="92431" tIns="46203" rIns="92431" bIns="46203"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BB3A3050-BD86-EDE9-EA34-EBD41B3B9A84}"/>
            </a:ext>
          </a:extLst>
        </p:cNvPr>
        <p:cNvGrpSpPr/>
        <p:nvPr/>
      </p:nvGrpSpPr>
      <p:grpSpPr>
        <a:xfrm>
          <a:off x="0" y="0"/>
          <a:ext cx="0" cy="0"/>
          <a:chOff x="0" y="0"/>
          <a:chExt cx="0" cy="0"/>
        </a:xfrm>
      </p:grpSpPr>
      <p:sp>
        <p:nvSpPr>
          <p:cNvPr id="281" name="Google Shape;281;p16:notes">
            <a:extLst>
              <a:ext uri="{FF2B5EF4-FFF2-40B4-BE49-F238E27FC236}">
                <a16:creationId xmlns:a16="http://schemas.microsoft.com/office/drawing/2014/main" id="{A0FBA8D4-CFD7-78A8-E7EE-D8D2E1DE083E}"/>
              </a:ext>
            </a:extLst>
          </p:cNvPr>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6:notes">
            <a:extLst>
              <a:ext uri="{FF2B5EF4-FFF2-40B4-BE49-F238E27FC236}">
                <a16:creationId xmlns:a16="http://schemas.microsoft.com/office/drawing/2014/main" id="{3F0CD43F-7C7C-F696-B2FF-37C53E69767A}"/>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Clr>
                <a:schemeClr val="dk1"/>
              </a:buClr>
              <a:buSzPts val="1200"/>
            </a:pPr>
            <a:endParaRPr/>
          </a:p>
        </p:txBody>
      </p:sp>
    </p:spTree>
    <p:extLst>
      <p:ext uri="{BB962C8B-B14F-4D97-AF65-F5344CB8AC3E}">
        <p14:creationId xmlns:p14="http://schemas.microsoft.com/office/powerpoint/2010/main" val="428713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B4FC21-6A0B-D541-BD61-BCD272683571}" type="slidenum">
              <a:rPr lang="en-US" smtClean="0"/>
              <a:t>35</a:t>
            </a:fld>
            <a:endParaRPr lang="en-US"/>
          </a:p>
        </p:txBody>
      </p:sp>
    </p:spTree>
    <p:extLst>
      <p:ext uri="{BB962C8B-B14F-4D97-AF65-F5344CB8AC3E}">
        <p14:creationId xmlns:p14="http://schemas.microsoft.com/office/powerpoint/2010/main" val="1176467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4FC21-6A0B-D541-BD61-BCD272683571}" type="slidenum">
              <a:rPr lang="en-US" smtClean="0"/>
              <a:t>38</a:t>
            </a:fld>
            <a:endParaRPr lang="en-US"/>
          </a:p>
        </p:txBody>
      </p:sp>
    </p:spTree>
    <p:extLst>
      <p:ext uri="{BB962C8B-B14F-4D97-AF65-F5344CB8AC3E}">
        <p14:creationId xmlns:p14="http://schemas.microsoft.com/office/powerpoint/2010/main" val="671335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4FC21-6A0B-D541-BD61-BCD272683571}" type="slidenum">
              <a:rPr lang="en-US" smtClean="0"/>
              <a:t>44</a:t>
            </a:fld>
            <a:endParaRPr lang="en-US"/>
          </a:p>
        </p:txBody>
      </p:sp>
    </p:spTree>
    <p:extLst>
      <p:ext uri="{BB962C8B-B14F-4D97-AF65-F5344CB8AC3E}">
        <p14:creationId xmlns:p14="http://schemas.microsoft.com/office/powerpoint/2010/main" val="372597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06461bf016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Panel on Recommended Nutrition Competencies for Medical Students and Physician Trainees DRAFT Oct 16 AH-MR.docx</a:t>
            </a:r>
            <a:r>
              <a:rPr lang="en">
                <a:solidFill>
                  <a:schemeClr val="dk1"/>
                </a:solidFill>
              </a:rPr>
              <a:t> </a:t>
            </a:r>
            <a:endParaRPr/>
          </a:p>
        </p:txBody>
      </p:sp>
      <p:sp>
        <p:nvSpPr>
          <p:cNvPr id="95" name="Google Shape;95;g306461bf016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2f1234311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2f1234311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2f1234311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2f123431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rgbClr val="1F1F1F"/>
                </a:solidFill>
                <a:latin typeface="Georgia"/>
                <a:ea typeface="Georgia"/>
                <a:cs typeface="Georgia"/>
                <a:sym typeface="Georgia"/>
              </a:rPr>
              <a:t> The limited data available to date suggest that improving students’ own lifestyle habits helps to improve their nutrition counseling skills as well (</a:t>
            </a:r>
            <a:r>
              <a:rPr lang="en" sz="1200">
                <a:solidFill>
                  <a:schemeClr val="hlink"/>
                </a:solidFill>
                <a:uFill>
                  <a:noFill/>
                </a:uFill>
                <a:latin typeface="Georgia"/>
                <a:ea typeface="Georgia"/>
                <a:cs typeface="Georgia"/>
                <a:sym typeface="Georgia"/>
                <a:hlinkClick r:id="rId3"/>
              </a:rPr>
              <a:t>20</a:t>
            </a:r>
            <a:r>
              <a:rPr lang="en" sz="1200">
                <a:solidFill>
                  <a:srgbClr val="1F1F1F"/>
                </a:solidFill>
                <a:latin typeface="Georgia"/>
                <a:ea typeface="Georgia"/>
                <a:cs typeface="Georgia"/>
                <a:sym typeface="Georgia"/>
              </a:rPr>
              <a:t>). By starting with themselves and examining their own lifestyle behaviors within the context of the current dietary guidelines and recommendations, </a:t>
            </a:r>
            <a:r>
              <a:rPr lang="en" sz="1200" u="sng">
                <a:solidFill>
                  <a:srgbClr val="1F1F1F"/>
                </a:solidFill>
                <a:latin typeface="Georgia"/>
                <a:ea typeface="Georgia"/>
                <a:cs typeface="Georgia"/>
                <a:sym typeface="Georgia"/>
                <a:hlinkClick r:id="rId4">
                  <a:extLst>
                    <a:ext uri="{A12FA001-AC4F-418D-AE19-62706E023703}">
                      <ahyp:hlinkClr xmlns:ahyp="http://schemas.microsoft.com/office/drawing/2018/hyperlinkcolor" val="tx"/>
                    </a:ext>
                  </a:extLst>
                </a:hlinkClick>
              </a:rPr>
              <a:t>medical students</a:t>
            </a:r>
            <a:r>
              <a:rPr lang="en" sz="1200">
                <a:solidFill>
                  <a:srgbClr val="1F1F1F"/>
                </a:solidFill>
                <a:latin typeface="Georgia"/>
                <a:ea typeface="Georgia"/>
                <a:cs typeface="Georgia"/>
                <a:sym typeface="Georgia"/>
              </a:rPr>
              <a:t> can acquire a useful introduction to this process that can help them be more sensitive and supportive when encountering future patients who likewise need to make these changes. The use of food diaries, and self-monitoring eating behaviors, regular weighing, and monitoring physical activity can familiarize students with the tools and techniques needed to promote ongoing adherence. At Northwestern University Feinberg School of Medicine, students complete a 10-wk Behavior Change Plan in which they self-select a health behavior to either increase (eg, exercise, fruit and vegetable intake, dental flossing) or decrease (eg, soda or fried food intake, fingernail biting), monitor baseline occurrence, set goals, and implement a change</a:t>
            </a:r>
            <a:endParaRPr sz="1200">
              <a:solidFill>
                <a:srgbClr val="1F1F1F"/>
              </a:solidFill>
              <a:latin typeface="Georgia"/>
              <a:ea typeface="Georgia"/>
              <a:cs typeface="Georgia"/>
              <a:sym typeface="Georgia"/>
            </a:endParaRPr>
          </a:p>
          <a:p>
            <a:pPr marL="0" lvl="0" indent="0" algn="l" rtl="0">
              <a:spcBef>
                <a:spcPts val="0"/>
              </a:spcBef>
              <a:spcAft>
                <a:spcPts val="0"/>
              </a:spcAft>
              <a:buNone/>
            </a:pPr>
            <a:endParaRPr sz="1200">
              <a:solidFill>
                <a:srgbClr val="1F1F1F"/>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200">
                <a:solidFill>
                  <a:srgbClr val="1F1F1F"/>
                </a:solidFill>
                <a:latin typeface="Georgia"/>
                <a:ea typeface="Georgia"/>
                <a:cs typeface="Georgia"/>
                <a:sym typeface="Georgia"/>
              </a:rPr>
              <a:t>Northwestern University Feinberg School of Medicine has incorporated a Lifestyle Medicine Thread that is sewn throughout the curriculum to highlight the importance of healthy lifestyle behaviors to enhance wellness, prevent disease, and manage chronic illness. During the first 2 y of instruction, each organ system block includes lifestyle topics and themes that are pertinent to the system. For example, during the cardiovascular block, the concept of cardiovascular health metrics and “Life’s Simple 7,” which combines 4 health behaviors (smoking, diet, physical activity, and body weight) with 3 health factors (plasma glucose, cholesterol, and blood pressure) to assess cardiovascular risk, is introduced (</a:t>
            </a:r>
            <a:r>
              <a:rPr lang="en" sz="1200">
                <a:solidFill>
                  <a:schemeClr val="hlink"/>
                </a:solidFill>
                <a:uFill>
                  <a:noFill/>
                </a:uFill>
                <a:latin typeface="Georgia"/>
                <a:ea typeface="Georgia"/>
                <a:cs typeface="Georgia"/>
                <a:sym typeface="Georgia"/>
                <a:hlinkClick r:id="rId5"/>
              </a:rPr>
              <a:t>28</a:t>
            </a:r>
            <a:r>
              <a:rPr lang="en" sz="1200">
                <a:solidFill>
                  <a:srgbClr val="1F1F1F"/>
                </a:solidFill>
                <a:latin typeface="Georgia"/>
                <a:ea typeface="Georgia"/>
                <a:cs typeface="Georgia"/>
                <a:sym typeface="Georgia"/>
              </a:rPr>
              <a:t>). The use of a Lifestyle Medicine Thread allows educators to sequentially and purposely introduce new </a:t>
            </a:r>
            <a:r>
              <a:rPr lang="en" sz="1200" u="sng">
                <a:solidFill>
                  <a:srgbClr val="1F1F1F"/>
                </a:solidFill>
                <a:latin typeface="Georgia"/>
                <a:ea typeface="Georgia"/>
                <a:cs typeface="Georgia"/>
                <a:sym typeface="Georgia"/>
                <a:hlinkClick r:id="rId6">
                  <a:extLst>
                    <a:ext uri="{A12FA001-AC4F-418D-AE19-62706E023703}">
                      <ahyp:hlinkClr xmlns:ahyp="http://schemas.microsoft.com/office/drawing/2018/hyperlinkcolor" val="tx"/>
                    </a:ext>
                  </a:extLst>
                </a:hlinkClick>
              </a:rPr>
              <a:t>learning experiences</a:t>
            </a:r>
            <a:r>
              <a:rPr lang="en" sz="1200">
                <a:solidFill>
                  <a:srgbClr val="1F1F1F"/>
                </a:solidFill>
                <a:latin typeface="Georgia"/>
                <a:ea typeface="Georgia"/>
                <a:cs typeface="Georgia"/>
                <a:sym typeface="Georgia"/>
              </a:rPr>
              <a:t> that emphasize foundational lifestyle concepts.</a:t>
            </a:r>
            <a:endParaRPr sz="1200">
              <a:solidFill>
                <a:srgbClr val="1F1F1F"/>
              </a:solidFill>
              <a:latin typeface="Georgia"/>
              <a:ea typeface="Georgia"/>
              <a:cs typeface="Georgia"/>
              <a:sym typeface="Georgia"/>
            </a:endParaRPr>
          </a:p>
          <a:p>
            <a:pPr marL="0" lvl="0" indent="0" algn="l" rtl="0">
              <a:lnSpc>
                <a:spcPct val="115000"/>
              </a:lnSpc>
              <a:spcBef>
                <a:spcPts val="1800"/>
              </a:spcBef>
              <a:spcAft>
                <a:spcPts val="0"/>
              </a:spcAft>
              <a:buClr>
                <a:schemeClr val="dk1"/>
              </a:buClr>
              <a:buSzPts val="1100"/>
              <a:buFont typeface="Arial"/>
              <a:buNone/>
            </a:pPr>
            <a:endParaRPr sz="1200">
              <a:solidFill>
                <a:srgbClr val="1F1F1F"/>
              </a:solidFill>
              <a:latin typeface="Georgia"/>
              <a:ea typeface="Georgia"/>
              <a:cs typeface="Georgia"/>
              <a:sym typeface="Georgia"/>
            </a:endParaRPr>
          </a:p>
          <a:p>
            <a:pPr marL="0" lvl="0" indent="0" algn="l" rtl="0">
              <a:spcBef>
                <a:spcPts val="600"/>
              </a:spcBef>
              <a:spcAft>
                <a:spcPts val="0"/>
              </a:spcAft>
              <a:buNone/>
            </a:pPr>
            <a:endParaRPr sz="1200">
              <a:solidFill>
                <a:srgbClr val="1F1F1F"/>
              </a:solidFill>
              <a:latin typeface="Georgia"/>
              <a:ea typeface="Georgia"/>
              <a:cs typeface="Georgia"/>
              <a:sym typeface="Georgi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a:extLst>
            <a:ext uri="{FF2B5EF4-FFF2-40B4-BE49-F238E27FC236}">
              <a16:creationId xmlns:a16="http://schemas.microsoft.com/office/drawing/2014/main" id="{B4C8AF49-5E39-4003-4388-4E87ABA00CFB}"/>
            </a:ext>
          </a:extLst>
        </p:cNvPr>
        <p:cNvGrpSpPr/>
        <p:nvPr/>
      </p:nvGrpSpPr>
      <p:grpSpPr>
        <a:xfrm>
          <a:off x="0" y="0"/>
          <a:ext cx="0" cy="0"/>
          <a:chOff x="0" y="0"/>
          <a:chExt cx="0" cy="0"/>
        </a:xfrm>
      </p:grpSpPr>
      <p:sp>
        <p:nvSpPr>
          <p:cNvPr id="1618" name="Google Shape;1618;g2ae561360bc_1_181:notes">
            <a:extLst>
              <a:ext uri="{FF2B5EF4-FFF2-40B4-BE49-F238E27FC236}">
                <a16:creationId xmlns:a16="http://schemas.microsoft.com/office/drawing/2014/main" id="{91B1A407-EAE6-C24B-A6A5-455ACDEA01C2}"/>
              </a:ext>
            </a:extLst>
          </p:cNvPr>
          <p:cNvSpPr>
            <a:spLocks noGrp="1" noRot="1" noChangeAspect="1"/>
          </p:cNvSpPr>
          <p:nvPr>
            <p:ph type="sldImg" idx="2"/>
          </p:nvPr>
        </p:nvSpPr>
        <p:spPr>
          <a:xfrm>
            <a:off x="280988" y="695325"/>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9" name="Google Shape;1619;g2ae561360bc_1_181:notes">
            <a:extLst>
              <a:ext uri="{FF2B5EF4-FFF2-40B4-BE49-F238E27FC236}">
                <a16:creationId xmlns:a16="http://schemas.microsoft.com/office/drawing/2014/main" id="{72525178-D12C-5A89-DD74-78B23D15FD3D}"/>
              </a:ext>
            </a:extLst>
          </p:cNvPr>
          <p:cNvSpPr txBox="1">
            <a:spLocks noGrp="1"/>
          </p:cNvSpPr>
          <p:nvPr>
            <p:ph type="body" idx="1"/>
          </p:nvPr>
        </p:nvSpPr>
        <p:spPr>
          <a:xfrm>
            <a:off x="675852" y="4416099"/>
            <a:ext cx="5405204" cy="4183990"/>
          </a:xfrm>
          <a:prstGeom prst="rect">
            <a:avLst/>
          </a:prstGeom>
          <a:noFill/>
          <a:ln>
            <a:noFill/>
          </a:ln>
        </p:spPr>
        <p:txBody>
          <a:bodyPr spcFirstLastPara="1" wrap="square" lIns="92405" tIns="46203" rIns="92405" bIns="46203" anchor="t" anchorCtr="0">
            <a:noAutofit/>
          </a:bodyPr>
          <a:lstStyle/>
          <a:p>
            <a:pPr marL="0" indent="0"/>
            <a:endParaRPr>
              <a:latin typeface="Times New Roman"/>
              <a:ea typeface="Times New Roman"/>
              <a:cs typeface="Times New Roman"/>
              <a:sym typeface="Times New Roman"/>
            </a:endParaRPr>
          </a:p>
        </p:txBody>
      </p:sp>
      <p:sp>
        <p:nvSpPr>
          <p:cNvPr id="1620" name="Google Shape;1620;g2ae561360bc_1_181:notes">
            <a:extLst>
              <a:ext uri="{FF2B5EF4-FFF2-40B4-BE49-F238E27FC236}">
                <a16:creationId xmlns:a16="http://schemas.microsoft.com/office/drawing/2014/main" id="{BDFA9682-DCBE-2A5F-3A59-C4860AA2F6B5}"/>
              </a:ext>
            </a:extLst>
          </p:cNvPr>
          <p:cNvSpPr txBox="1"/>
          <p:nvPr/>
        </p:nvSpPr>
        <p:spPr>
          <a:xfrm>
            <a:off x="3826406" y="8829121"/>
            <a:ext cx="2927630" cy="465735"/>
          </a:xfrm>
          <a:prstGeom prst="rect">
            <a:avLst/>
          </a:prstGeom>
          <a:noFill/>
          <a:ln>
            <a:noFill/>
          </a:ln>
        </p:spPr>
        <p:txBody>
          <a:bodyPr spcFirstLastPara="1" wrap="square" lIns="92405" tIns="46203" rIns="92405" bIns="46203"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37214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31a692019e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31a692019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2f1234311c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2f1234311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FIGURE 1. Depiction of traditional and revised medical curriculum at Northwestern University Feinberg School of Medicine. In the traditional design, the first 2 y are primarily devoted to normal and abnormal scientific-related topics. The third and fourth years focus on clinical medicine.</a:t>
            </a:r>
            <a:endParaRPr/>
          </a:p>
          <a:p>
            <a:pPr marL="0" lvl="0" indent="0" algn="l" rtl="0">
              <a:spcBef>
                <a:spcPts val="0"/>
              </a:spcBef>
              <a:spcAft>
                <a:spcPts val="0"/>
              </a:spcAft>
              <a:buNone/>
            </a:pPr>
            <a:r>
              <a:rPr lang="en"/>
              <a:t>The “Patient, Physician &amp; Society” curriculum addresses a variety of topics including communication, ethics, humanities, health economics, and the practice of medicine. In the revised curriculum, the traditional 4 y are replaced with 3 competency-based phases and 4 element groups. Phase 1</a:t>
            </a:r>
            <a:endParaRPr/>
          </a:p>
          <a:p>
            <a:pPr marL="0" lvl="0" indent="0" algn="l" rtl="0">
              <a:spcBef>
                <a:spcPts val="0"/>
              </a:spcBef>
              <a:spcAft>
                <a:spcPts val="0"/>
              </a:spcAft>
              <a:buNone/>
            </a:pPr>
            <a:r>
              <a:rPr lang="en"/>
              <a:t>includes the first 20 mo of instruction. Fourteen modules of varying lengths are organized by organ systems, with normal and abnormal functions covered in each. The modules contain all 4 elements of the new curriculum, with Science in Medicine predominating. The second phase includes intense clinical experiences through core clerkships that are department-based and span multiple disciplines. The final phase focuses on advanced clinical rotations as well as professional development in a niche focus in medicine, or Area of Scholarly Concentration, that the students research and select in the first year. Learners will immerse themselves in these specific themes in research, education, or community service (see http://www.feinberg.northwestern.edu/</a:t>
            </a:r>
            <a:endParaRPr/>
          </a:p>
          <a:p>
            <a:pPr marL="0" lvl="0" indent="0" algn="l" rtl="0">
              <a:spcBef>
                <a:spcPts val="0"/>
              </a:spcBef>
              <a:spcAft>
                <a:spcPts val="0"/>
              </a:spcAft>
              <a:buNone/>
            </a:pPr>
            <a:r>
              <a:rPr lang="en"/>
              <a:t>education/curriculum/model/phases.html).</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a:solidFill>
                  <a:srgbClr val="1F1F1F"/>
                </a:solidFill>
                <a:latin typeface="Georgia"/>
                <a:ea typeface="Georgia"/>
                <a:cs typeface="Georgia"/>
                <a:sym typeface="Georgia"/>
              </a:rPr>
              <a:t>Nutrition-based learning objectives and resources can be appropriately included in the blocks of lectures in the first 2 y that are focused on </a:t>
            </a:r>
            <a:r>
              <a:rPr lang="en" sz="1200" u="sng">
                <a:solidFill>
                  <a:srgbClr val="1F1F1F"/>
                </a:solidFill>
                <a:latin typeface="Georgia"/>
                <a:ea typeface="Georgia"/>
                <a:cs typeface="Georgia"/>
                <a:sym typeface="Georgia"/>
                <a:hlinkClick r:id="rId3">
                  <a:extLst>
                    <a:ext uri="{A12FA001-AC4F-418D-AE19-62706E023703}">
                      <ahyp:hlinkClr xmlns:ahyp="http://schemas.microsoft.com/office/drawing/2018/hyperlinkcolor" val="tx"/>
                    </a:ext>
                  </a:extLst>
                </a:hlinkClick>
              </a:rPr>
              <a:t>gastroenterology</a:t>
            </a:r>
            <a:r>
              <a:rPr lang="en" sz="1200">
                <a:solidFill>
                  <a:srgbClr val="1F1F1F"/>
                </a:solidFill>
                <a:latin typeface="Georgia"/>
                <a:ea typeface="Georgia"/>
                <a:cs typeface="Georgia"/>
                <a:sym typeface="Georgia"/>
              </a:rPr>
              <a:t>, </a:t>
            </a:r>
            <a:r>
              <a:rPr lang="en" sz="1200" u="sng">
                <a:solidFill>
                  <a:srgbClr val="1F1F1F"/>
                </a:solidFill>
                <a:latin typeface="Georgia"/>
                <a:ea typeface="Georgia"/>
                <a:cs typeface="Georgia"/>
                <a:sym typeface="Georgia"/>
                <a:hlinkClick r:id="rId4">
                  <a:extLst>
                    <a:ext uri="{A12FA001-AC4F-418D-AE19-62706E023703}">
                      <ahyp:hlinkClr xmlns:ahyp="http://schemas.microsoft.com/office/drawing/2018/hyperlinkcolor" val="tx"/>
                    </a:ext>
                  </a:extLst>
                </a:hlinkClick>
              </a:rPr>
              <a:t>endocrinology</a:t>
            </a:r>
            <a:r>
              <a:rPr lang="en" sz="1200">
                <a:solidFill>
                  <a:srgbClr val="1F1F1F"/>
                </a:solidFill>
                <a:latin typeface="Georgia"/>
                <a:ea typeface="Georgia"/>
                <a:cs typeface="Georgia"/>
                <a:sym typeface="Georgia"/>
              </a:rPr>
              <a:t>, hematology/oncology, cardiovascular, pulmonary, and </a:t>
            </a:r>
            <a:r>
              <a:rPr lang="en" sz="1200" u="sng">
                <a:solidFill>
                  <a:srgbClr val="1F1F1F"/>
                </a:solidFill>
                <a:latin typeface="Georgia"/>
                <a:ea typeface="Georgia"/>
                <a:cs typeface="Georgia"/>
                <a:sym typeface="Georgia"/>
                <a:hlinkClick r:id="rId5">
                  <a:extLst>
                    <a:ext uri="{A12FA001-AC4F-418D-AE19-62706E023703}">
                      <ahyp:hlinkClr xmlns:ahyp="http://schemas.microsoft.com/office/drawing/2018/hyperlinkcolor" val="tx"/>
                    </a:ext>
                  </a:extLst>
                </a:hlinkClick>
              </a:rPr>
              <a:t>renal systems</a:t>
            </a:r>
            <a:r>
              <a:rPr lang="en" sz="1200">
                <a:solidFill>
                  <a:srgbClr val="1F1F1F"/>
                </a:solidFill>
                <a:latin typeface="Georgia"/>
                <a:ea typeface="Georgia"/>
                <a:cs typeface="Georgia"/>
                <a:sym typeface="Georgia"/>
              </a:rPr>
              <a:t>. Nutrition thus becomes a focused area or thread that runs through these blocks instead of an isolated course with a distinctly separate set of knowledge and skills. Although this approach poses a potential risk that students might not recognize nutrition as a distinct discipline, strategic steps can be taken to prevent this from occurring (</a:t>
            </a:r>
            <a:r>
              <a:rPr lang="en" sz="1200">
                <a:solidFill>
                  <a:schemeClr val="hlink"/>
                </a:solidFill>
                <a:uFill>
                  <a:noFill/>
                </a:uFill>
                <a:latin typeface="Georgia"/>
                <a:ea typeface="Georgia"/>
                <a:cs typeface="Georgia"/>
                <a:sym typeface="Georgia"/>
                <a:hlinkClick r:id="rId6"/>
              </a:rPr>
              <a:t>11</a:t>
            </a:r>
            <a:r>
              <a:rPr lang="en" sz="1200">
                <a:solidFill>
                  <a:srgbClr val="1F1F1F"/>
                </a:solidFill>
                <a:latin typeface="Georgia"/>
                <a:ea typeface="Georgia"/>
                <a:cs typeface="Georgia"/>
                <a:sym typeface="Georgia"/>
              </a:rPr>
              <a:t>). It is beneficial to coordinate and link the nutrition sessions that have been integrated across the blocks through common resources (eg, Web-based material, textbooks, and unified search terms on the electronic blackboard) and monitoring of the learning objectives and content. Evaluation of nutrition knowledge and skills can be accomplished with specific questions included in the block examinations and/or with an annual separate thread examination.</a:t>
            </a:r>
            <a:endParaRPr sz="1200">
              <a:solidFill>
                <a:srgbClr val="1F1F1F"/>
              </a:solidFill>
              <a:latin typeface="Georgia"/>
              <a:ea typeface="Georgia"/>
              <a:cs typeface="Georgia"/>
              <a:sym typeface="Georgia"/>
            </a:endParaRPr>
          </a:p>
          <a:p>
            <a:pPr marL="0" lvl="0" indent="0" algn="l" rtl="0">
              <a:lnSpc>
                <a:spcPct val="115000"/>
              </a:lnSpc>
              <a:spcBef>
                <a:spcPts val="1800"/>
              </a:spcBef>
              <a:spcAft>
                <a:spcPts val="0"/>
              </a:spcAft>
              <a:buClr>
                <a:schemeClr val="dk1"/>
              </a:buClr>
              <a:buSzPts val="1100"/>
              <a:buFont typeface="Arial"/>
              <a:buNone/>
            </a:pPr>
            <a:r>
              <a:rPr lang="en" sz="1200">
                <a:solidFill>
                  <a:srgbClr val="1F1F1F"/>
                </a:solidFill>
                <a:latin typeface="Georgia"/>
                <a:ea typeface="Georgia"/>
                <a:cs typeface="Georgia"/>
                <a:sym typeface="Georgia"/>
              </a:rPr>
              <a:t>Clinical foundations and skills are now typically introduced in the first year, with a focus on learning clinical examination and assessment skills in either simulated or actual assigned clinical settings. Nutrition-relevant history-taking and examination skills can be readily integrated into this component of the curriculum. Examples are as follows: taking a dietary, </a:t>
            </a:r>
            <a:r>
              <a:rPr lang="en" sz="1200" u="sng">
                <a:solidFill>
                  <a:srgbClr val="1F1F1F"/>
                </a:solidFill>
                <a:latin typeface="Georgia"/>
                <a:ea typeface="Georgia"/>
                <a:cs typeface="Georgia"/>
                <a:sym typeface="Georgia"/>
                <a:hlinkClick r:id="rId7">
                  <a:extLst>
                    <a:ext uri="{A12FA001-AC4F-418D-AE19-62706E023703}">
                      <ahyp:hlinkClr xmlns:ahyp="http://schemas.microsoft.com/office/drawing/2018/hyperlinkcolor" val="tx"/>
                    </a:ext>
                  </a:extLst>
                </a:hlinkClick>
              </a:rPr>
              <a:t>physical activity</a:t>
            </a:r>
            <a:r>
              <a:rPr lang="en" sz="1200">
                <a:solidFill>
                  <a:srgbClr val="1F1F1F"/>
                </a:solidFill>
                <a:latin typeface="Georgia"/>
                <a:ea typeface="Georgia"/>
                <a:cs typeface="Georgia"/>
                <a:sym typeface="Georgia"/>
              </a:rPr>
              <a:t>, and weight history; collecting </a:t>
            </a:r>
            <a:r>
              <a:rPr lang="en" sz="1200" u="sng">
                <a:solidFill>
                  <a:srgbClr val="1F1F1F"/>
                </a:solidFill>
                <a:latin typeface="Georgia"/>
                <a:ea typeface="Georgia"/>
                <a:cs typeface="Georgia"/>
                <a:sym typeface="Georgia"/>
                <a:hlinkClick r:id="rId8">
                  <a:extLst>
                    <a:ext uri="{A12FA001-AC4F-418D-AE19-62706E023703}">
                      <ahyp:hlinkClr xmlns:ahyp="http://schemas.microsoft.com/office/drawing/2018/hyperlinkcolor" val="tx"/>
                    </a:ext>
                  </a:extLst>
                </a:hlinkClick>
              </a:rPr>
              <a:t>anthropometric</a:t>
            </a:r>
            <a:r>
              <a:rPr lang="en" sz="1200">
                <a:solidFill>
                  <a:srgbClr val="1F1F1F"/>
                </a:solidFill>
                <a:latin typeface="Georgia"/>
                <a:ea typeface="Georgia"/>
                <a:cs typeface="Georgia"/>
                <a:sym typeface="Georgia"/>
              </a:rPr>
              <a:t> measures and calculating </a:t>
            </a:r>
            <a:r>
              <a:rPr lang="en" sz="1200" u="sng">
                <a:solidFill>
                  <a:srgbClr val="1F1F1F"/>
                </a:solidFill>
                <a:latin typeface="Georgia"/>
                <a:ea typeface="Georgia"/>
                <a:cs typeface="Georgia"/>
                <a:sym typeface="Georgia"/>
                <a:hlinkClick r:id="rId9">
                  <a:extLst>
                    <a:ext uri="{A12FA001-AC4F-418D-AE19-62706E023703}">
                      <ahyp:hlinkClr xmlns:ahyp="http://schemas.microsoft.com/office/drawing/2018/hyperlinkcolor" val="tx"/>
                    </a:ext>
                  </a:extLst>
                </a:hlinkClick>
              </a:rPr>
              <a:t>BMI</a:t>
            </a:r>
            <a:r>
              <a:rPr lang="en" sz="1200">
                <a:solidFill>
                  <a:srgbClr val="1F1F1F"/>
                </a:solidFill>
                <a:latin typeface="Georgia"/>
                <a:ea typeface="Georgia"/>
                <a:cs typeface="Georgia"/>
                <a:sym typeface="Georgia"/>
              </a:rPr>
              <a:t>; understanding and interpreting relevant laboratory measures; and conducting simple measures of cardiopulmonary fitness.</a:t>
            </a:r>
            <a:endParaRPr sz="1200">
              <a:solidFill>
                <a:srgbClr val="1F1F1F"/>
              </a:solidFill>
              <a:latin typeface="Georgia"/>
              <a:ea typeface="Georgia"/>
              <a:cs typeface="Georgia"/>
              <a:sym typeface="Georgia"/>
            </a:endParaRPr>
          </a:p>
          <a:p>
            <a:pPr marL="0" lvl="0" indent="0" algn="l" rtl="0">
              <a:lnSpc>
                <a:spcPct val="115000"/>
              </a:lnSpc>
              <a:spcBef>
                <a:spcPts val="1800"/>
              </a:spcBef>
              <a:spcAft>
                <a:spcPts val="0"/>
              </a:spcAft>
              <a:buClr>
                <a:schemeClr val="dk1"/>
              </a:buClr>
              <a:buSzPts val="1100"/>
              <a:buFont typeface="Arial"/>
              <a:buNone/>
            </a:pPr>
            <a:r>
              <a:rPr lang="en" sz="1200">
                <a:solidFill>
                  <a:srgbClr val="1F1F1F"/>
                </a:solidFill>
                <a:latin typeface="Georgia"/>
                <a:ea typeface="Georgia"/>
                <a:cs typeface="Georgia"/>
                <a:sym typeface="Georgia"/>
              </a:rPr>
              <a:t>Nutrition can be readily integrated into problem-based learning modules (</a:t>
            </a:r>
            <a:r>
              <a:rPr lang="en" sz="1200">
                <a:solidFill>
                  <a:schemeClr val="hlink"/>
                </a:solidFill>
                <a:uFill>
                  <a:noFill/>
                </a:uFill>
                <a:latin typeface="Georgia"/>
                <a:ea typeface="Georgia"/>
                <a:cs typeface="Georgia"/>
                <a:sym typeface="Georgia"/>
                <a:hlinkClick r:id="rId10"/>
              </a:rPr>
              <a:t>12</a:t>
            </a:r>
            <a:r>
              <a:rPr lang="en" sz="1200">
                <a:solidFill>
                  <a:srgbClr val="1F1F1F"/>
                </a:solidFill>
                <a:latin typeface="Georgia"/>
                <a:ea typeface="Georgia"/>
                <a:cs typeface="Georgia"/>
                <a:sym typeface="Georgia"/>
              </a:rPr>
              <a:t>). These modules are typically presented and discussed in small groups that are facilitated by a heterogeneous mix of faculty who do not have training in nutrition. Nutrition faculty need to provide the relevant objectives, content, background reading, and resources for the facilitators and students. In these modules, students work through a patient scenario, with independent assignments and intellectual exploration outside of the classroom, then report their findings back to the group for discussion.</a:t>
            </a:r>
            <a:endParaRPr sz="1200">
              <a:solidFill>
                <a:srgbClr val="1F1F1F"/>
              </a:solidFill>
              <a:latin typeface="Georgia"/>
              <a:ea typeface="Georgia"/>
              <a:cs typeface="Georgia"/>
              <a:sym typeface="Georgia"/>
            </a:endParaRPr>
          </a:p>
          <a:p>
            <a:pPr marL="0" lvl="0" indent="0" algn="l" rtl="0">
              <a:lnSpc>
                <a:spcPct val="115000"/>
              </a:lnSpc>
              <a:spcBef>
                <a:spcPts val="1800"/>
              </a:spcBef>
              <a:spcAft>
                <a:spcPts val="0"/>
              </a:spcAft>
              <a:buClr>
                <a:schemeClr val="dk1"/>
              </a:buClr>
              <a:buSzPts val="1100"/>
              <a:buFont typeface="Arial"/>
              <a:buNone/>
            </a:pPr>
            <a:r>
              <a:rPr lang="en" sz="1200">
                <a:solidFill>
                  <a:srgbClr val="1F1F1F"/>
                </a:solidFill>
                <a:latin typeface="Georgia"/>
                <a:ea typeface="Georgia"/>
                <a:cs typeface="Georgia"/>
                <a:sym typeface="Georgia"/>
              </a:rPr>
              <a:t>Another hallmark of medical education reform at many medical schools is a longitudinal </a:t>
            </a:r>
            <a:r>
              <a:rPr lang="en" sz="1200" u="sng">
                <a:solidFill>
                  <a:srgbClr val="1F1F1F"/>
                </a:solidFill>
                <a:latin typeface="Georgia"/>
                <a:ea typeface="Georgia"/>
                <a:cs typeface="Georgia"/>
                <a:sym typeface="Georgia"/>
                <a:hlinkClick r:id="rId11">
                  <a:extLst>
                    <a:ext uri="{A12FA001-AC4F-418D-AE19-62706E023703}">
                      <ahyp:hlinkClr xmlns:ahyp="http://schemas.microsoft.com/office/drawing/2018/hyperlinkcolor" val="tx"/>
                    </a:ext>
                  </a:extLst>
                </a:hlinkClick>
              </a:rPr>
              <a:t>ambulatory care</a:t>
            </a:r>
            <a:r>
              <a:rPr lang="en" sz="1200">
                <a:solidFill>
                  <a:srgbClr val="1F1F1F"/>
                </a:solidFill>
                <a:latin typeface="Georgia"/>
                <a:ea typeface="Georgia"/>
                <a:cs typeface="Georgia"/>
                <a:sym typeface="Georgia"/>
              </a:rPr>
              <a:t> externship or </a:t>
            </a:r>
            <a:r>
              <a:rPr lang="en" sz="1200" u="sng">
                <a:solidFill>
                  <a:srgbClr val="1F1F1F"/>
                </a:solidFill>
                <a:latin typeface="Georgia"/>
                <a:ea typeface="Georgia"/>
                <a:cs typeface="Georgia"/>
                <a:sym typeface="Georgia"/>
                <a:hlinkClick r:id="rId12">
                  <a:extLst>
                    <a:ext uri="{A12FA001-AC4F-418D-AE19-62706E023703}">
                      <ahyp:hlinkClr xmlns:ahyp="http://schemas.microsoft.com/office/drawing/2018/hyperlinkcolor" val="tx"/>
                    </a:ext>
                  </a:extLst>
                </a:hlinkClick>
              </a:rPr>
              <a:t>apprenticeship</a:t>
            </a:r>
            <a:r>
              <a:rPr lang="en" sz="1200">
                <a:solidFill>
                  <a:srgbClr val="1F1F1F"/>
                </a:solidFill>
                <a:latin typeface="Georgia"/>
                <a:ea typeface="Georgia"/>
                <a:cs typeface="Georgia"/>
                <a:sym typeface="Georgia"/>
              </a:rPr>
              <a:t>, which involves </a:t>
            </a:r>
            <a:r>
              <a:rPr lang="en" sz="1200" u="sng">
                <a:solidFill>
                  <a:srgbClr val="1F1F1F"/>
                </a:solidFill>
                <a:latin typeface="Georgia"/>
                <a:ea typeface="Georgia"/>
                <a:cs typeface="Georgia"/>
                <a:sym typeface="Georgia"/>
                <a:hlinkClick r:id="rId13">
                  <a:extLst>
                    <a:ext uri="{A12FA001-AC4F-418D-AE19-62706E023703}">
                      <ahyp:hlinkClr xmlns:ahyp="http://schemas.microsoft.com/office/drawing/2018/hyperlinkcolor" val="tx"/>
                    </a:ext>
                  </a:extLst>
                </a:hlinkClick>
              </a:rPr>
              <a:t>medical students</a:t>
            </a:r>
            <a:r>
              <a:rPr lang="en" sz="1200">
                <a:solidFill>
                  <a:srgbClr val="1F1F1F"/>
                </a:solidFill>
                <a:latin typeface="Georgia"/>
                <a:ea typeface="Georgia"/>
                <a:cs typeface="Georgia"/>
                <a:sym typeface="Georgia"/>
              </a:rPr>
              <a:t> in clinical experience from the first year onward. Adoption of the patient-centered medical home as an “education-centered medical home” is another example of integration (</a:t>
            </a:r>
            <a:r>
              <a:rPr lang="en" sz="1200">
                <a:solidFill>
                  <a:schemeClr val="hlink"/>
                </a:solidFill>
                <a:uFill>
                  <a:noFill/>
                </a:uFill>
                <a:latin typeface="Georgia"/>
                <a:ea typeface="Georgia"/>
                <a:cs typeface="Georgia"/>
                <a:sym typeface="Georgia"/>
                <a:hlinkClick r:id="rId14"/>
              </a:rPr>
              <a:t>13</a:t>
            </a:r>
            <a:r>
              <a:rPr lang="en" sz="1200">
                <a:solidFill>
                  <a:srgbClr val="1F1F1F"/>
                </a:solidFill>
                <a:latin typeface="Georgia"/>
                <a:ea typeface="Georgia"/>
                <a:cs typeface="Georgia"/>
                <a:sym typeface="Georgia"/>
              </a:rPr>
              <a:t>). These ambulatory care assignments enable medical students to interact with dietetics professionals who can reinforce </a:t>
            </a:r>
            <a:r>
              <a:rPr lang="en" sz="1200" u="sng">
                <a:solidFill>
                  <a:srgbClr val="1F1F1F"/>
                </a:solidFill>
                <a:latin typeface="Georgia"/>
                <a:ea typeface="Georgia"/>
                <a:cs typeface="Georgia"/>
                <a:sym typeface="Georgia"/>
                <a:hlinkClick r:id="rId15">
                  <a:extLst>
                    <a:ext uri="{A12FA001-AC4F-418D-AE19-62706E023703}">
                      <ahyp:hlinkClr xmlns:ahyp="http://schemas.microsoft.com/office/drawing/2018/hyperlinkcolor" val="tx"/>
                    </a:ext>
                  </a:extLst>
                </a:hlinkClick>
              </a:rPr>
              <a:t>clinical nutrition</a:t>
            </a:r>
            <a:r>
              <a:rPr lang="en" sz="1200">
                <a:solidFill>
                  <a:srgbClr val="1F1F1F"/>
                </a:solidFill>
                <a:latin typeface="Georgia"/>
                <a:ea typeface="Georgia"/>
                <a:cs typeface="Georgia"/>
                <a:sym typeface="Georgia"/>
              </a:rPr>
              <a:t> skills.</a:t>
            </a:r>
            <a:endParaRPr sz="1200">
              <a:solidFill>
                <a:srgbClr val="1F1F1F"/>
              </a:solidFill>
              <a:latin typeface="Georgia"/>
              <a:ea typeface="Georgia"/>
              <a:cs typeface="Georgia"/>
              <a:sym typeface="Georgia"/>
            </a:endParaRPr>
          </a:p>
          <a:p>
            <a:pPr marL="0" lvl="0" indent="0" algn="l" rtl="0">
              <a:lnSpc>
                <a:spcPct val="115000"/>
              </a:lnSpc>
              <a:spcBef>
                <a:spcPts val="1800"/>
              </a:spcBef>
              <a:spcAft>
                <a:spcPts val="0"/>
              </a:spcAft>
              <a:buClr>
                <a:schemeClr val="dk1"/>
              </a:buClr>
              <a:buSzPts val="1100"/>
              <a:buFont typeface="Arial"/>
              <a:buNone/>
            </a:pPr>
            <a:r>
              <a:rPr lang="en" sz="1200">
                <a:solidFill>
                  <a:srgbClr val="1F1F1F"/>
                </a:solidFill>
                <a:latin typeface="Georgia"/>
                <a:ea typeface="Georgia"/>
                <a:cs typeface="Georgia"/>
                <a:sym typeface="Georgia"/>
              </a:rPr>
              <a:t>Required clerkships in the third year of medical school provide another venue for integrating nutrition education. Clerkships such as </a:t>
            </a:r>
            <a:r>
              <a:rPr lang="en" sz="1200" u="sng">
                <a:solidFill>
                  <a:srgbClr val="1F1F1F"/>
                </a:solidFill>
                <a:latin typeface="Georgia"/>
                <a:ea typeface="Georgia"/>
                <a:cs typeface="Georgia"/>
                <a:sym typeface="Georgia"/>
                <a:hlinkClick r:id="rId16">
                  <a:extLst>
                    <a:ext uri="{A12FA001-AC4F-418D-AE19-62706E023703}">
                      <ahyp:hlinkClr xmlns:ahyp="http://schemas.microsoft.com/office/drawing/2018/hyperlinkcolor" val="tx"/>
                    </a:ext>
                  </a:extLst>
                </a:hlinkClick>
              </a:rPr>
              <a:t>primary care</a:t>
            </a:r>
            <a:r>
              <a:rPr lang="en" sz="1200">
                <a:solidFill>
                  <a:srgbClr val="1F1F1F"/>
                </a:solidFill>
                <a:latin typeface="Georgia"/>
                <a:ea typeface="Georgia"/>
                <a:cs typeface="Georgia"/>
                <a:sym typeface="Georgia"/>
              </a:rPr>
              <a:t>, surgery, pediatrics, psychiatry, and obstetrics/gynecology are particularly appropriate for inclusion of nutrition objectives, content, and skills. Providing content and resources to clerkship directors, as well as monitoring seminar topics, can ensure the continuation of nutrition education. Incorporating nutrition education into the fourth-year elective clerkships can be more challenging, and there is less capability of standardizing across the entire student population. However, depending on the clerkship director, further reinforcement of nutrition knowledge and skills is possible during specialty rotations, such as obesity training during </a:t>
            </a:r>
            <a:r>
              <a:rPr lang="en" sz="1200" u="sng">
                <a:solidFill>
                  <a:srgbClr val="1F1F1F"/>
                </a:solidFill>
                <a:latin typeface="Georgia"/>
                <a:ea typeface="Georgia"/>
                <a:cs typeface="Georgia"/>
                <a:sym typeface="Georgia"/>
                <a:hlinkClick r:id="rId17">
                  <a:extLst>
                    <a:ext uri="{A12FA001-AC4F-418D-AE19-62706E023703}">
                      <ahyp:hlinkClr xmlns:ahyp="http://schemas.microsoft.com/office/drawing/2018/hyperlinkcolor" val="tx"/>
                    </a:ext>
                  </a:extLst>
                </a:hlinkClick>
              </a:rPr>
              <a:t>endocrinology</a:t>
            </a:r>
            <a:r>
              <a:rPr lang="en" sz="1200">
                <a:solidFill>
                  <a:srgbClr val="1F1F1F"/>
                </a:solidFill>
                <a:latin typeface="Georgia"/>
                <a:ea typeface="Georgia"/>
                <a:cs typeface="Georgia"/>
                <a:sym typeface="Georgia"/>
              </a:rPr>
              <a:t>, </a:t>
            </a:r>
            <a:r>
              <a:rPr lang="en" sz="1200" u="sng">
                <a:solidFill>
                  <a:srgbClr val="1F1F1F"/>
                </a:solidFill>
                <a:latin typeface="Georgia"/>
                <a:ea typeface="Georgia"/>
                <a:cs typeface="Georgia"/>
                <a:sym typeface="Georgia"/>
                <a:hlinkClick r:id="rId18">
                  <a:extLst>
                    <a:ext uri="{A12FA001-AC4F-418D-AE19-62706E023703}">
                      <ahyp:hlinkClr xmlns:ahyp="http://schemas.microsoft.com/office/drawing/2018/hyperlinkcolor" val="tx"/>
                    </a:ext>
                  </a:extLst>
                </a:hlinkClick>
              </a:rPr>
              <a:t>malabsorption</a:t>
            </a:r>
            <a:r>
              <a:rPr lang="en" sz="1200">
                <a:solidFill>
                  <a:srgbClr val="1F1F1F"/>
                </a:solidFill>
                <a:latin typeface="Georgia"/>
                <a:ea typeface="Georgia"/>
                <a:cs typeface="Georgia"/>
                <a:sym typeface="Georgia"/>
              </a:rPr>
              <a:t> during gastroenterology, and specialized nutritional support during surgery. In addition, fourth-year electives provide an opportunity for deeper learning for those students interested in diet and nutrition science.</a:t>
            </a:r>
            <a:endParaRPr sz="1200">
              <a:solidFill>
                <a:srgbClr val="1F1F1F"/>
              </a:solidFill>
              <a:latin typeface="Georgia"/>
              <a:ea typeface="Georgia"/>
              <a:cs typeface="Georgia"/>
              <a:sym typeface="Georgia"/>
            </a:endParaRPr>
          </a:p>
          <a:p>
            <a:pPr marL="0" lvl="0" indent="0" algn="l" rtl="0">
              <a:lnSpc>
                <a:spcPct val="115000"/>
              </a:lnSpc>
              <a:spcBef>
                <a:spcPts val="1800"/>
              </a:spcBef>
              <a:spcAft>
                <a:spcPts val="0"/>
              </a:spcAft>
              <a:buClr>
                <a:schemeClr val="dk1"/>
              </a:buClr>
              <a:buSzPts val="1100"/>
              <a:buFont typeface="Arial"/>
              <a:buNone/>
            </a:pPr>
            <a:r>
              <a:rPr lang="en" sz="1200">
                <a:solidFill>
                  <a:srgbClr val="1F1F1F"/>
                </a:solidFill>
                <a:latin typeface="Georgia"/>
                <a:ea typeface="Georgia"/>
                <a:cs typeface="Georgia"/>
                <a:sym typeface="Georgia"/>
              </a:rPr>
              <a:t>Finally, many medical schools have a community-based, student-run free clinic that provides basic medical services to the underserved and other persons with access and affordability issues. Identifying faculty advisors and volunteers along with providing necessary resources can help to integrate nutrition practice skills into that venue.</a:t>
            </a:r>
            <a:endParaRPr sz="1200">
              <a:solidFill>
                <a:srgbClr val="1F1F1F"/>
              </a:solidFill>
              <a:latin typeface="Georgia"/>
              <a:ea typeface="Georgia"/>
              <a:cs typeface="Georgia"/>
              <a:sym typeface="Georgia"/>
            </a:endParaRPr>
          </a:p>
          <a:p>
            <a:pPr marL="0" lvl="0" indent="0" algn="l" rtl="0">
              <a:lnSpc>
                <a:spcPct val="115000"/>
              </a:lnSpc>
              <a:spcBef>
                <a:spcPts val="1800"/>
              </a:spcBef>
              <a:spcAft>
                <a:spcPts val="0"/>
              </a:spcAft>
              <a:buClr>
                <a:schemeClr val="dk1"/>
              </a:buClr>
              <a:buSzPts val="1100"/>
              <a:buFont typeface="Arial"/>
              <a:buNone/>
            </a:pPr>
            <a:endParaRPr sz="1200">
              <a:solidFill>
                <a:srgbClr val="1F1F1F"/>
              </a:solidFill>
              <a:latin typeface="Georgia"/>
              <a:ea typeface="Georgia"/>
              <a:cs typeface="Georgia"/>
              <a:sym typeface="Georgia"/>
            </a:endParaRPr>
          </a:p>
          <a:p>
            <a:pPr marL="0" lvl="0" indent="0" algn="l" rtl="0">
              <a:spcBef>
                <a:spcPts val="60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2f1234311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2f1234311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31a692019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31a69201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31a692019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31a692019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Association of American Medical Colleges (AAMC) and the American Association of Colleges of Osteopathic Medicine (AACOM)</a:t>
            </a:r>
            <a:r>
              <a:rPr lang="en" sz="1200">
                <a:solidFill>
                  <a:schemeClr val="dk1"/>
                </a:solidFill>
                <a:uFill>
                  <a:noFill/>
                </a:uFill>
                <a:hlinkClick r:id="rId3">
                  <a:extLst>
                    <a:ext uri="{A12FA001-AC4F-418D-AE19-62706E023703}">
                      <ahyp:hlinkClr xmlns:ahyp="http://schemas.microsoft.com/office/drawing/2018/hyperlinkcolor" val="tx"/>
                    </a:ext>
                  </a:extLst>
                </a:hlinkClick>
              </a:rPr>
              <a:t> </a:t>
            </a:r>
            <a:endParaRPr/>
          </a:p>
          <a:p>
            <a:pPr marL="0" lvl="0" indent="0" algn="l" rtl="0">
              <a:lnSpc>
                <a:spcPct val="115000"/>
              </a:lnSpc>
              <a:spcBef>
                <a:spcPts val="0"/>
              </a:spcBef>
              <a:spcAft>
                <a:spcPts val="0"/>
              </a:spcAft>
              <a:buNone/>
            </a:pPr>
            <a:endParaRPr/>
          </a:p>
          <a:p>
            <a:pPr marL="0" lvl="0" indent="0" algn="l" rtl="0">
              <a:lnSpc>
                <a:spcPct val="106999"/>
              </a:lnSpc>
              <a:spcBef>
                <a:spcPts val="0"/>
              </a:spcBef>
              <a:spcAft>
                <a:spcPts val="0"/>
              </a:spcAft>
              <a:buNone/>
            </a:pPr>
            <a:r>
              <a:rPr lang="en" sz="1200">
                <a:solidFill>
                  <a:schemeClr val="dk1"/>
                </a:solidFill>
              </a:rPr>
              <a:t>Per the surveyors, the data collected are helpful for: </a:t>
            </a:r>
            <a:endParaRPr sz="1200">
              <a:solidFill>
                <a:schemeClr val="dk1"/>
              </a:solidFill>
            </a:endParaRPr>
          </a:p>
          <a:p>
            <a:pPr marL="457200" lvl="0" indent="-317500" algn="l" rtl="0">
              <a:lnSpc>
                <a:spcPct val="106999"/>
              </a:lnSpc>
              <a:spcBef>
                <a:spcPts val="600"/>
              </a:spcBef>
              <a:spcAft>
                <a:spcPts val="0"/>
              </a:spcAft>
              <a:buClr>
                <a:schemeClr val="dk1"/>
              </a:buClr>
              <a:buSzPts val="1400"/>
              <a:buChar char="•"/>
            </a:pPr>
            <a:r>
              <a:rPr lang="en" sz="1200">
                <a:solidFill>
                  <a:schemeClr val="dk1"/>
                </a:solidFill>
              </a:rPr>
              <a:t>Evaluation, benchmarking, and continuous quality improvement; </a:t>
            </a:r>
            <a:r>
              <a:rPr lang="en">
                <a:solidFill>
                  <a:schemeClr val="dk1"/>
                </a:solidFill>
              </a:rPr>
              <a:t> </a:t>
            </a:r>
            <a:endParaRPr>
              <a:solidFill>
                <a:schemeClr val="dk1"/>
              </a:solidFill>
            </a:endParaRPr>
          </a:p>
          <a:p>
            <a:pPr marL="457200" lvl="0" indent="-317500" algn="l" rtl="0">
              <a:lnSpc>
                <a:spcPct val="106999"/>
              </a:lnSpc>
              <a:spcBef>
                <a:spcPts val="0"/>
              </a:spcBef>
              <a:spcAft>
                <a:spcPts val="0"/>
              </a:spcAft>
              <a:buClr>
                <a:schemeClr val="dk1"/>
              </a:buClr>
              <a:buSzPts val="1400"/>
              <a:buChar char="•"/>
            </a:pPr>
            <a:r>
              <a:rPr lang="en" sz="1200">
                <a:solidFill>
                  <a:schemeClr val="dk1"/>
                </a:solidFill>
              </a:rPr>
              <a:t>Evidence-informed decision making; </a:t>
            </a:r>
            <a:r>
              <a:rPr lang="en">
                <a:solidFill>
                  <a:schemeClr val="dk1"/>
                </a:solidFill>
              </a:rPr>
              <a:t> </a:t>
            </a:r>
            <a:endParaRPr>
              <a:solidFill>
                <a:schemeClr val="dk1"/>
              </a:solidFill>
            </a:endParaRPr>
          </a:p>
          <a:p>
            <a:pPr marL="457200" lvl="0" indent="-317500" algn="l" rtl="0">
              <a:lnSpc>
                <a:spcPct val="106999"/>
              </a:lnSpc>
              <a:spcBef>
                <a:spcPts val="0"/>
              </a:spcBef>
              <a:spcAft>
                <a:spcPts val="0"/>
              </a:spcAft>
              <a:buClr>
                <a:schemeClr val="dk1"/>
              </a:buClr>
              <a:buSzPts val="1400"/>
              <a:buChar char="•"/>
            </a:pPr>
            <a:r>
              <a:rPr lang="en" sz="1200">
                <a:solidFill>
                  <a:schemeClr val="dk1"/>
                </a:solidFill>
              </a:rPr>
              <a:t>Research and dissemination;</a:t>
            </a:r>
            <a:r>
              <a:rPr lang="en">
                <a:solidFill>
                  <a:schemeClr val="dk1"/>
                </a:solidFill>
              </a:rPr>
              <a:t> </a:t>
            </a:r>
            <a:endParaRPr>
              <a:solidFill>
                <a:schemeClr val="dk1"/>
              </a:solidFill>
            </a:endParaRPr>
          </a:p>
          <a:p>
            <a:pPr marL="457200" lvl="0" indent="-317500" algn="l" rtl="0">
              <a:lnSpc>
                <a:spcPct val="106999"/>
              </a:lnSpc>
              <a:spcBef>
                <a:spcPts val="0"/>
              </a:spcBef>
              <a:spcAft>
                <a:spcPts val="0"/>
              </a:spcAft>
              <a:buClr>
                <a:schemeClr val="dk1"/>
              </a:buClr>
              <a:buSzPts val="1400"/>
              <a:buChar char="•"/>
            </a:pPr>
            <a:r>
              <a:rPr lang="en" sz="1200">
                <a:solidFill>
                  <a:schemeClr val="dk1"/>
                </a:solidFill>
              </a:rPr>
              <a:t>Advocacy through media, communications, and government relations; and</a:t>
            </a:r>
            <a:endParaRPr sz="1200">
              <a:solidFill>
                <a:schemeClr val="dk1"/>
              </a:solidFill>
            </a:endParaRPr>
          </a:p>
          <a:p>
            <a:pPr marL="457200" lvl="0" indent="-317500" algn="l" rtl="0">
              <a:lnSpc>
                <a:spcPct val="106999"/>
              </a:lnSpc>
              <a:spcBef>
                <a:spcPts val="0"/>
              </a:spcBef>
              <a:spcAft>
                <a:spcPts val="0"/>
              </a:spcAft>
              <a:buClr>
                <a:schemeClr val="dk1"/>
              </a:buClr>
              <a:buSzPts val="1400"/>
              <a:buChar char="•"/>
            </a:pPr>
            <a:r>
              <a:rPr lang="en" sz="1200">
                <a:solidFill>
                  <a:schemeClr val="dk1"/>
                </a:solidFill>
              </a:rPr>
              <a:t>Guidance and evaluation of AAMC and AACOM initiatives.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31a692019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31a692019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Before exploring some of our Culinary Medicine programs  I would like to provide a growth timeline of the past 8 years, keeping in mind that there has been an active teaching kitchen since the </a:t>
            </a:r>
            <a:r>
              <a:rPr lang="en-US" b="1" dirty="0"/>
              <a:t>1940s</a:t>
            </a:r>
            <a:r>
              <a:rPr lang="en-US" dirty="0"/>
              <a:t> here at the university of Utah that has been deeply engrained in our Coordinated Masters Program training future dietitians in the Department of Nutrition and Integrative Physiology. </a:t>
            </a:r>
          </a:p>
          <a:p>
            <a:r>
              <a:rPr lang="en-US" dirty="0"/>
              <a:t>2015: Just like many of you </a:t>
            </a:r>
            <a:r>
              <a:rPr lang="en-US" b="1" dirty="0"/>
              <a:t>inspiration came in the kitchen</a:t>
            </a:r>
            <a:r>
              <a:rPr lang="en-US" dirty="0"/>
              <a:t>! A culinary medicine experience was hosted with SOM and COH administrators and faculty.</a:t>
            </a:r>
          </a:p>
          <a:p>
            <a:endParaRPr lang="en-US" dirty="0"/>
          </a:p>
          <a:p>
            <a:r>
              <a:rPr lang="en-US" dirty="0"/>
              <a:t>2016: Interested faculty and </a:t>
            </a:r>
            <a:r>
              <a:rPr lang="en-US" b="1" dirty="0"/>
              <a:t>committed support from SOM and COH </a:t>
            </a:r>
            <a:r>
              <a:rPr lang="en-US" dirty="0"/>
              <a:t>brought the Health Meets Food curriculum to UU medical students. Amy and I were the primary teaching faculty.</a:t>
            </a:r>
          </a:p>
          <a:p>
            <a:endParaRPr lang="en-US" dirty="0"/>
          </a:p>
          <a:p>
            <a:r>
              <a:rPr lang="en-US" dirty="0"/>
              <a:t>2017: Feeling limited by the licensed curriculum we </a:t>
            </a:r>
            <a:r>
              <a:rPr lang="en-US" b="1" dirty="0"/>
              <a:t>wanted to harness the expertise and desire to provide an innovative and interprofessional learning experience to meet the unique needs of our health professional students. WE developed our own culinary medicine elective and course surveys. </a:t>
            </a:r>
          </a:p>
          <a:p>
            <a:endParaRPr lang="en-US" dirty="0"/>
          </a:p>
          <a:p>
            <a:r>
              <a:rPr lang="en-US" dirty="0"/>
              <a:t>2018: we received Interprofessional </a:t>
            </a:r>
            <a:r>
              <a:rPr lang="en-US" b="1" dirty="0"/>
              <a:t>Education (or IPE) </a:t>
            </a:r>
            <a:r>
              <a:rPr lang="en-US" dirty="0"/>
              <a:t>designation, and We also received a teaching grant to purchase </a:t>
            </a:r>
            <a:r>
              <a:rPr lang="en-US" b="1" dirty="0"/>
              <a:t>mobile kitchen supplies </a:t>
            </a:r>
            <a:r>
              <a:rPr lang="en-US" dirty="0"/>
              <a:t>to take cooking classes into the community, this provided valuable community engagement to meet the needs of our community members as well as provide capstone opportunities for interprofessional student teams to develop and teach hands-on cooking classes. </a:t>
            </a:r>
          </a:p>
          <a:p>
            <a:endParaRPr lang="en-US" b="1" dirty="0"/>
          </a:p>
          <a:p>
            <a:r>
              <a:rPr lang="en-US" b="1" dirty="0"/>
              <a:t>Then during 2020 and 2021 we adapted our curriculum to hybrid and fully virtual learning environments. </a:t>
            </a:r>
          </a:p>
          <a:p>
            <a:r>
              <a:rPr lang="en-US" dirty="0"/>
              <a:t>much like a sapling we needed to be nimble and flexible in order to survive. </a:t>
            </a:r>
          </a:p>
          <a:p>
            <a:endParaRPr lang="en-US" dirty="0"/>
          </a:p>
          <a:p>
            <a:r>
              <a:rPr lang="en-US" dirty="0"/>
              <a:t>2022: We started being able to see the light. This was a year of g</a:t>
            </a:r>
            <a:r>
              <a:rPr lang="en-US" b="1" dirty="0"/>
              <a:t>reat growth and expansion</a:t>
            </a:r>
            <a:r>
              <a:rPr lang="en-US" dirty="0"/>
              <a:t>: including the first Culinary </a:t>
            </a:r>
            <a:r>
              <a:rPr lang="en-US" b="1" dirty="0"/>
              <a:t>Shared Medical Appointment Series at a community clinic</a:t>
            </a:r>
            <a:r>
              <a:rPr lang="en-US" dirty="0"/>
              <a:t>, approval of the </a:t>
            </a:r>
            <a:r>
              <a:rPr lang="en-US" b="1" dirty="0"/>
              <a:t>newest OCIH, </a:t>
            </a:r>
            <a:r>
              <a:rPr lang="en-US" dirty="0"/>
              <a:t>hand-on cooking classes in the </a:t>
            </a:r>
            <a:r>
              <a:rPr lang="en-US" b="1" dirty="0"/>
              <a:t>community, </a:t>
            </a:r>
            <a:r>
              <a:rPr lang="en-US" dirty="0"/>
              <a:t>more programs of study represented in our elective, development of a1-time pilot </a:t>
            </a:r>
            <a:r>
              <a:rPr lang="en-US" b="1" dirty="0"/>
              <a:t>experience imbedded in required SOM </a:t>
            </a:r>
            <a:r>
              <a:rPr lang="en-US" dirty="0"/>
              <a:t>curriculum, an in-person Food is Medicine conference with interactive workshops for clinicians, and numerous media and presentations to share our work and findings. </a:t>
            </a:r>
          </a:p>
          <a:p>
            <a:endParaRPr lang="en-US" dirty="0"/>
          </a:p>
          <a:p>
            <a:r>
              <a:rPr lang="en-US" dirty="0"/>
              <a:t>8 years later We have more faculty joining our team, and </a:t>
            </a:r>
            <a:r>
              <a:rPr lang="en-US" dirty="0" err="1"/>
              <a:t>Meded</a:t>
            </a:r>
            <a:r>
              <a:rPr lang="en-US" dirty="0"/>
              <a:t> morphosis is transforming our medical school curriculum including culinary medicine experience into required curriculum, and teaching kitchens being built and planned for in clinics.  </a:t>
            </a:r>
            <a:r>
              <a:rPr lang="en-US" b="1" dirty="0"/>
              <a:t>Teaching Kitchens have become part of our culture here at the University of Utah, students are starting to expect these experiences, and patients are excited about this transformative care model.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8859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Guest</a:t>
            </a:r>
            <a:r>
              <a:rPr lang="en-US" baseline="0" dirty="0"/>
              <a:t> faculty expanded idea of culinary medicine across SOM and beyond</a:t>
            </a:r>
            <a:endParaRPr lang="en-US" dirty="0"/>
          </a:p>
          <a:p>
            <a:r>
              <a:rPr lang="en-US" dirty="0"/>
              <a:t>2017/18: co-list class in College of Health and School of Medicine</a:t>
            </a:r>
          </a:p>
          <a:p>
            <a:r>
              <a:rPr lang="en-US" dirty="0"/>
              <a:t>COH students as volunteer; SOM and COP students participated; invited COD, CON but unable to participate</a:t>
            </a:r>
          </a:p>
          <a:p>
            <a:r>
              <a:rPr lang="en-US" dirty="0"/>
              <a:t>2018/19: expand to actively include students across Health Sciences</a:t>
            </a:r>
          </a:p>
          <a:p>
            <a:r>
              <a:rPr lang="en-US" dirty="0"/>
              <a:t>shift from Tulane to Utah: funding, content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D0E09-19E2-4D4E-BC1F-3A2CD16482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802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Involvement priority: Donated space and faculty time</a:t>
            </a:r>
          </a:p>
          <a:p>
            <a:r>
              <a:rPr lang="en-US" dirty="0"/>
              <a:t>We can</a:t>
            </a:r>
            <a:r>
              <a:rPr lang="en-US" baseline="0" dirty="0"/>
              <a:t> offer better patient centered care by working together</a:t>
            </a:r>
          </a:p>
          <a:p>
            <a:pPr marL="0" marR="0" lvl="0" indent="0" algn="l" defTabSz="731491" rtl="0" eaLnBrk="1" fontAlgn="auto" latinLnBrk="0" hangingPunct="1">
              <a:lnSpc>
                <a:spcPct val="100000"/>
              </a:lnSpc>
              <a:spcBef>
                <a:spcPts val="0"/>
              </a:spcBef>
              <a:spcAft>
                <a:spcPts val="0"/>
              </a:spcAft>
              <a:buClrTx/>
              <a:buSzTx/>
              <a:buFontTx/>
              <a:buNone/>
              <a:tabLst/>
              <a:defRPr/>
            </a:pPr>
            <a:r>
              <a:rPr lang="en-US" dirty="0"/>
              <a:t>Share TA with community classes </a:t>
            </a:r>
          </a:p>
          <a:p>
            <a:endParaRPr lang="en-US" baseline="0" dirty="0"/>
          </a:p>
          <a:p>
            <a:endParaRPr lang="en-US" baseline="0" dirty="0"/>
          </a:p>
          <a:p>
            <a:pPr lvl="0"/>
            <a:r>
              <a:rPr lang="en-US" sz="1200" kern="1200" dirty="0">
                <a:solidFill>
                  <a:schemeClr val="tx1"/>
                </a:solidFill>
                <a:effectLst/>
                <a:latin typeface="+mn-lt"/>
                <a:ea typeface="+mn-ea"/>
                <a:cs typeface="+mn-cs"/>
              </a:rPr>
              <a:t>The Look AHEAD Research Group. Eight- year weight losses with an Intensive Lifestyle Intervention: The Look AHEAD study. Obesity. 2014;22(1): 5-13. </a:t>
            </a:r>
          </a:p>
          <a:p>
            <a:pPr lvl="0"/>
            <a:r>
              <a:rPr lang="en-US" sz="1200" kern="1200" dirty="0" err="1">
                <a:solidFill>
                  <a:schemeClr val="tx1"/>
                </a:solidFill>
                <a:effectLst/>
                <a:latin typeface="+mn-lt"/>
                <a:ea typeface="+mn-ea"/>
                <a:cs typeface="+mn-cs"/>
              </a:rPr>
              <a:t>Montesi</a:t>
            </a:r>
            <a:r>
              <a:rPr lang="en-US" sz="1200" kern="1200" dirty="0">
                <a:solidFill>
                  <a:schemeClr val="tx1"/>
                </a:solidFill>
                <a:effectLst/>
                <a:latin typeface="+mn-lt"/>
                <a:ea typeface="+mn-ea"/>
                <a:cs typeface="+mn-cs"/>
              </a:rPr>
              <a:t> L, El </a:t>
            </a:r>
            <a:r>
              <a:rPr lang="en-US" sz="1200" kern="1200" dirty="0" err="1">
                <a:solidFill>
                  <a:schemeClr val="tx1"/>
                </a:solidFill>
                <a:effectLst/>
                <a:latin typeface="+mn-lt"/>
                <a:ea typeface="+mn-ea"/>
                <a:cs typeface="+mn-cs"/>
              </a:rPr>
              <a:t>Ghoch</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Brodosi</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Calugi</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Marchesini</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Dalle</a:t>
            </a:r>
            <a:r>
              <a:rPr lang="en-US" sz="1200" kern="1200" dirty="0">
                <a:solidFill>
                  <a:schemeClr val="tx1"/>
                </a:solidFill>
                <a:effectLst/>
                <a:latin typeface="+mn-lt"/>
                <a:ea typeface="+mn-ea"/>
                <a:cs typeface="+mn-cs"/>
              </a:rPr>
              <a:t> Grave R. </a:t>
            </a:r>
            <a:r>
              <a:rPr lang="en-US" sz="1200" u="sng" kern="1200" dirty="0">
                <a:solidFill>
                  <a:schemeClr val="tx1"/>
                </a:solidFill>
                <a:effectLst/>
                <a:latin typeface="+mn-lt"/>
                <a:ea typeface="+mn-ea"/>
                <a:cs typeface="+mn-cs"/>
                <a:hlinkClick r:id="rId3"/>
              </a:rPr>
              <a:t>Long-term</a:t>
            </a:r>
            <a:r>
              <a:rPr lang="en-US" sz="1200" u="none" strike="noStrike" kern="1200" dirty="0">
                <a:solidFill>
                  <a:schemeClr val="tx1"/>
                </a:solidFill>
                <a:effectLst/>
                <a:latin typeface="+mn-lt"/>
                <a:ea typeface="+mn-ea"/>
                <a:cs typeface="+mn-cs"/>
                <a:hlinkClick r:id="rId3"/>
              </a:rPr>
              <a:t> </a:t>
            </a:r>
            <a:r>
              <a:rPr lang="en-US" sz="1200" u="sng" kern="1200" dirty="0">
                <a:solidFill>
                  <a:schemeClr val="tx1"/>
                </a:solidFill>
                <a:effectLst/>
                <a:latin typeface="+mn-lt"/>
                <a:ea typeface="+mn-ea"/>
                <a:cs typeface="+mn-cs"/>
                <a:hlinkClick r:id="rId3"/>
              </a:rPr>
              <a:t>weight loss</a:t>
            </a:r>
            <a:r>
              <a:rPr lang="en-US" sz="1200" u="none" strike="noStrike" kern="1200" dirty="0">
                <a:solidFill>
                  <a:schemeClr val="tx1"/>
                </a:solidFill>
                <a:effectLst/>
                <a:latin typeface="+mn-lt"/>
                <a:ea typeface="+mn-ea"/>
                <a:cs typeface="+mn-cs"/>
                <a:hlinkClick r:id="rId3"/>
              </a:rPr>
              <a:t> </a:t>
            </a:r>
            <a:r>
              <a:rPr lang="en-US" sz="1200" u="sng" kern="1200" dirty="0">
                <a:solidFill>
                  <a:schemeClr val="tx1"/>
                </a:solidFill>
                <a:effectLst/>
                <a:latin typeface="+mn-lt"/>
                <a:ea typeface="+mn-ea"/>
                <a:cs typeface="+mn-cs"/>
                <a:hlinkClick r:id="rId3"/>
              </a:rPr>
              <a:t>maintenance</a:t>
            </a:r>
            <a:r>
              <a:rPr lang="en-US" sz="1200" u="none" strike="noStrike" kern="1200" dirty="0">
                <a:solidFill>
                  <a:schemeClr val="tx1"/>
                </a:solidFill>
                <a:effectLst/>
                <a:latin typeface="+mn-lt"/>
                <a:ea typeface="+mn-ea"/>
                <a:cs typeface="+mn-cs"/>
                <a:hlinkClick r:id="rId3"/>
              </a:rPr>
              <a:t> </a:t>
            </a:r>
            <a:r>
              <a:rPr lang="en-US" sz="1200" u="sng" kern="1200" dirty="0">
                <a:solidFill>
                  <a:schemeClr val="tx1"/>
                </a:solidFill>
                <a:effectLst/>
                <a:latin typeface="+mn-lt"/>
                <a:ea typeface="+mn-ea"/>
                <a:cs typeface="+mn-cs"/>
                <a:hlinkClick r:id="rId3"/>
              </a:rPr>
              <a:t>for</a:t>
            </a:r>
            <a:r>
              <a:rPr lang="en-US" sz="1200" u="none" strike="noStrike" kern="1200" dirty="0">
                <a:solidFill>
                  <a:schemeClr val="tx1"/>
                </a:solidFill>
                <a:effectLst/>
                <a:latin typeface="+mn-lt"/>
                <a:ea typeface="+mn-ea"/>
                <a:cs typeface="+mn-cs"/>
                <a:hlinkClick r:id="rId3"/>
              </a:rPr>
              <a:t> </a:t>
            </a:r>
            <a:r>
              <a:rPr lang="en-US" sz="1200" u="sng" kern="1200" dirty="0">
                <a:solidFill>
                  <a:schemeClr val="tx1"/>
                </a:solidFill>
                <a:effectLst/>
                <a:latin typeface="+mn-lt"/>
                <a:ea typeface="+mn-ea"/>
                <a:cs typeface="+mn-cs"/>
                <a:hlinkClick r:id="rId3"/>
              </a:rPr>
              <a:t>obesity: a</a:t>
            </a:r>
            <a:r>
              <a:rPr lang="en-US" sz="1200" u="none" strike="noStrike" kern="1200" dirty="0">
                <a:solidFill>
                  <a:schemeClr val="tx1"/>
                </a:solidFill>
                <a:effectLst/>
                <a:latin typeface="+mn-lt"/>
                <a:ea typeface="+mn-ea"/>
                <a:cs typeface="+mn-cs"/>
                <a:hlinkClick r:id="rId3"/>
              </a:rPr>
              <a:t> </a:t>
            </a:r>
            <a:r>
              <a:rPr lang="en-US" sz="1200" u="sng" kern="1200" dirty="0">
                <a:solidFill>
                  <a:schemeClr val="tx1"/>
                </a:solidFill>
                <a:effectLst/>
                <a:latin typeface="+mn-lt"/>
                <a:ea typeface="+mn-ea"/>
                <a:cs typeface="+mn-cs"/>
                <a:hlinkClick r:id="rId3"/>
              </a:rPr>
              <a:t>multidisciplinary</a:t>
            </a:r>
            <a:r>
              <a:rPr lang="en-US" sz="1200" u="none" strike="noStrike" kern="1200" dirty="0">
                <a:solidFill>
                  <a:schemeClr val="tx1"/>
                </a:solidFill>
                <a:effectLst/>
                <a:latin typeface="+mn-lt"/>
                <a:ea typeface="+mn-ea"/>
                <a:cs typeface="+mn-cs"/>
                <a:hlinkClick r:id="rId3"/>
              </a:rPr>
              <a:t> </a:t>
            </a:r>
            <a:r>
              <a:rPr lang="en-US" sz="1200" u="sng" kern="1200" dirty="0">
                <a:solidFill>
                  <a:schemeClr val="tx1"/>
                </a:solidFill>
                <a:effectLst/>
                <a:latin typeface="+mn-lt"/>
                <a:ea typeface="+mn-ea"/>
                <a:cs typeface="+mn-cs"/>
                <a:hlinkClick r:id="rId3"/>
              </a:rPr>
              <a:t>approach.</a:t>
            </a:r>
            <a:r>
              <a:rPr lang="en-US" sz="1200" kern="1200" dirty="0">
                <a:solidFill>
                  <a:schemeClr val="tx1"/>
                </a:solidFill>
                <a:effectLst/>
                <a:latin typeface="+mn-lt"/>
                <a:ea typeface="+mn-ea"/>
                <a:cs typeface="+mn-cs"/>
              </a:rPr>
              <a:t> Diabetes </a:t>
            </a:r>
            <a:r>
              <a:rPr lang="en-US" sz="1200" kern="1200" dirty="0" err="1">
                <a:solidFill>
                  <a:schemeClr val="tx1"/>
                </a:solidFill>
                <a:effectLst/>
                <a:latin typeface="+mn-lt"/>
                <a:ea typeface="+mn-ea"/>
                <a:cs typeface="+mn-cs"/>
              </a:rPr>
              <a:t>Metab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Syndr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Obes</a:t>
            </a:r>
            <a:r>
              <a:rPr lang="en-US" sz="1200" kern="1200" dirty="0">
                <a:solidFill>
                  <a:schemeClr val="tx1"/>
                </a:solidFill>
                <a:effectLst/>
                <a:latin typeface="+mn-lt"/>
                <a:ea typeface="+mn-ea"/>
                <a:cs typeface="+mn-cs"/>
              </a:rPr>
              <a:t>. 2016;9:37-46.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hlinkClick r:id="rId4"/>
              </a:rPr>
              <a:t>Wolf AM</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5"/>
              </a:rPr>
              <a:t>Siadaty M</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6"/>
              </a:rPr>
              <a:t>Yaeger B</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7"/>
              </a:rPr>
              <a:t>Conaway MR</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8"/>
              </a:rPr>
              <a:t>Crowther JQ</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9"/>
              </a:rPr>
              <a:t>Nadler JL</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0"/>
              </a:rPr>
              <a:t>Bovbjerg VE</a:t>
            </a:r>
            <a:r>
              <a:rPr lang="en-US" sz="1200" kern="1200" dirty="0">
                <a:solidFill>
                  <a:schemeClr val="tx1"/>
                </a:solidFill>
                <a:effectLst/>
                <a:latin typeface="+mn-lt"/>
                <a:ea typeface="+mn-ea"/>
                <a:cs typeface="+mn-cs"/>
              </a:rPr>
              <a:t>. Effects of lifestyle intervention on health care costs: Improving Control with Activity and Nutrition (ICAN). </a:t>
            </a:r>
            <a:r>
              <a:rPr lang="en-US" sz="1200" u="none" strike="noStrike" kern="1200" dirty="0">
                <a:solidFill>
                  <a:schemeClr val="tx1"/>
                </a:solidFill>
                <a:effectLst/>
                <a:latin typeface="+mn-lt"/>
                <a:ea typeface="+mn-ea"/>
                <a:cs typeface="+mn-cs"/>
                <a:hlinkClick r:id="rId11" tooltip="Journal of the American Dietetic Association."/>
              </a:rPr>
              <a:t>J Am Diet Assoc.</a:t>
            </a:r>
            <a:r>
              <a:rPr lang="en-US" sz="1200" kern="1200" dirty="0">
                <a:solidFill>
                  <a:schemeClr val="tx1"/>
                </a:solidFill>
                <a:effectLst/>
                <a:latin typeface="+mn-lt"/>
                <a:ea typeface="+mn-ea"/>
                <a:cs typeface="+mn-cs"/>
              </a:rPr>
              <a:t> 2007;107(8):1365-73.</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D0E09-19E2-4D4E-BC1F-3A2CD16482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9080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Practical experience:</a:t>
            </a:r>
            <a:r>
              <a:rPr lang="en-US" baseline="0" dirty="0"/>
              <a:t> evidence based practice as well as practical experience increases one’s ability to more effectively troubleshoot and help client/patient to come up with solutions.  Helps students see practice is not always black and white we are working with humans there is a lot of gray space!</a:t>
            </a:r>
          </a:p>
          <a:p>
            <a:endParaRPr lang="en-US" baseline="0" dirty="0"/>
          </a:p>
          <a:p>
            <a:r>
              <a:rPr lang="en-US" baseline="0" dirty="0"/>
              <a:t>Food Management: organization of a kitchen and supplies, recipe knowledge and substitutions, food safety/ handling comply with health department </a:t>
            </a:r>
          </a:p>
          <a:p>
            <a:r>
              <a:rPr lang="en-US" baseline="0" dirty="0"/>
              <a:t>Experience running cooking classes learners of all ages pediatrics/ adolescents/ university and adult learners…Organization and keeping the Foods Lab running on schedule, nose to the air…</a:t>
            </a:r>
          </a:p>
          <a:p>
            <a:r>
              <a:rPr lang="en-US" baseline="0" dirty="0"/>
              <a:t>Foods Lab: 6 cooking stations</a:t>
            </a:r>
          </a:p>
          <a:p>
            <a:r>
              <a:rPr lang="en-US" baseline="0" dirty="0"/>
              <a:t>CMP: experience working interdisciplinary; medical student exposure to dietetic professionals, better understanding of each others areas of expertise and how to work together</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D0E09-19E2-4D4E-BC1F-3A2CD16482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112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a:extLst>
            <a:ext uri="{FF2B5EF4-FFF2-40B4-BE49-F238E27FC236}">
              <a16:creationId xmlns:a16="http://schemas.microsoft.com/office/drawing/2014/main" id="{B68B3196-FB89-7FA8-7594-F3C8DA2A4E65}"/>
            </a:ext>
          </a:extLst>
        </p:cNvPr>
        <p:cNvGrpSpPr/>
        <p:nvPr/>
      </p:nvGrpSpPr>
      <p:grpSpPr>
        <a:xfrm>
          <a:off x="0" y="0"/>
          <a:ext cx="0" cy="0"/>
          <a:chOff x="0" y="0"/>
          <a:chExt cx="0" cy="0"/>
        </a:xfrm>
      </p:grpSpPr>
      <p:sp>
        <p:nvSpPr>
          <p:cNvPr id="1618" name="Google Shape;1618;g2ae561360bc_1_181:notes">
            <a:extLst>
              <a:ext uri="{FF2B5EF4-FFF2-40B4-BE49-F238E27FC236}">
                <a16:creationId xmlns:a16="http://schemas.microsoft.com/office/drawing/2014/main" id="{E5361B92-5350-77EB-8AE7-B16A274ECE4A}"/>
              </a:ext>
            </a:extLst>
          </p:cNvPr>
          <p:cNvSpPr>
            <a:spLocks noGrp="1" noRot="1" noChangeAspect="1"/>
          </p:cNvSpPr>
          <p:nvPr>
            <p:ph type="sldImg" idx="2"/>
          </p:nvPr>
        </p:nvSpPr>
        <p:spPr>
          <a:xfrm>
            <a:off x="280988" y="695325"/>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9" name="Google Shape;1619;g2ae561360bc_1_181:notes">
            <a:extLst>
              <a:ext uri="{FF2B5EF4-FFF2-40B4-BE49-F238E27FC236}">
                <a16:creationId xmlns:a16="http://schemas.microsoft.com/office/drawing/2014/main" id="{1415AE65-F291-4FE9-1F31-E43BF6F8715E}"/>
              </a:ext>
            </a:extLst>
          </p:cNvPr>
          <p:cNvSpPr txBox="1">
            <a:spLocks noGrp="1"/>
          </p:cNvSpPr>
          <p:nvPr>
            <p:ph type="body" idx="1"/>
          </p:nvPr>
        </p:nvSpPr>
        <p:spPr>
          <a:xfrm>
            <a:off x="675852" y="4416099"/>
            <a:ext cx="5405204" cy="4183990"/>
          </a:xfrm>
          <a:prstGeom prst="rect">
            <a:avLst/>
          </a:prstGeom>
          <a:noFill/>
          <a:ln>
            <a:noFill/>
          </a:ln>
        </p:spPr>
        <p:txBody>
          <a:bodyPr spcFirstLastPara="1" wrap="square" lIns="92405" tIns="46203" rIns="92405" bIns="46203" anchor="t" anchorCtr="0">
            <a:noAutofit/>
          </a:bodyPr>
          <a:lstStyle/>
          <a:p>
            <a:pPr marL="0" indent="0"/>
            <a:endParaRPr>
              <a:latin typeface="Times New Roman"/>
              <a:ea typeface="Times New Roman"/>
              <a:cs typeface="Times New Roman"/>
              <a:sym typeface="Times New Roman"/>
            </a:endParaRPr>
          </a:p>
        </p:txBody>
      </p:sp>
      <p:sp>
        <p:nvSpPr>
          <p:cNvPr id="1620" name="Google Shape;1620;g2ae561360bc_1_181:notes">
            <a:extLst>
              <a:ext uri="{FF2B5EF4-FFF2-40B4-BE49-F238E27FC236}">
                <a16:creationId xmlns:a16="http://schemas.microsoft.com/office/drawing/2014/main" id="{909A8AEE-5F11-D850-2A27-986611D0FE4F}"/>
              </a:ext>
            </a:extLst>
          </p:cNvPr>
          <p:cNvSpPr txBox="1"/>
          <p:nvPr/>
        </p:nvSpPr>
        <p:spPr>
          <a:xfrm>
            <a:off x="3826406" y="8829121"/>
            <a:ext cx="2927630" cy="465735"/>
          </a:xfrm>
          <a:prstGeom prst="rect">
            <a:avLst/>
          </a:prstGeom>
          <a:noFill/>
          <a:ln>
            <a:noFill/>
          </a:ln>
        </p:spPr>
        <p:txBody>
          <a:bodyPr spcFirstLastPara="1" wrap="square" lIns="92405" tIns="46203" rIns="92405" bIns="46203"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40900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Scope</a:t>
            </a:r>
            <a:r>
              <a:rPr lang="en-US" baseline="0" dirty="0"/>
              <a:t> of practice tensions have come up at other institutions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D0E09-19E2-4D4E-BC1F-3A2CD16482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720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dirty="0"/>
              <a:t>We found that students improved their ability to communicate </a:t>
            </a:r>
            <a:r>
              <a:rPr lang="en-US" dirty="0" err="1"/>
              <a:t>interprofessionally</a:t>
            </a:r>
            <a:endParaRPr lang="en-US" dirty="0"/>
          </a:p>
          <a:p>
            <a:r>
              <a:rPr lang="en-US" dirty="0"/>
              <a:t>Students were able to Identify and Improve their personal health behaviors in areas of nutrition and food preparation. They also identified significant improvements in championing a healthy lifestyle and well being for themselves and their community. </a:t>
            </a:r>
          </a:p>
          <a:p>
            <a:endParaRPr lang="en-US" dirty="0"/>
          </a:p>
          <a:p>
            <a:r>
              <a:rPr lang="en-US" dirty="0"/>
              <a:t>With the data we collected during the semesters affected by </a:t>
            </a:r>
            <a:r>
              <a:rPr lang="en-US" dirty="0" err="1"/>
              <a:t>Covid</a:t>
            </a:r>
            <a:r>
              <a:rPr lang="en-US" dirty="0"/>
              <a:t>, We found that there was no difference in the educational environment, so no matter if the student was in-person, hybrid, or fully virtual the findings were the same.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No significant </a:t>
            </a:r>
            <a:r>
              <a:rPr lang="en-US" sz="1200" dirty="0"/>
              <a:t>differences were observed between the in-person or the mixed-mode cooking groups (</a:t>
            </a:r>
            <a:r>
              <a:rPr lang="en-US" sz="1200" i="1" dirty="0"/>
              <a:t>p</a:t>
            </a:r>
            <a:r>
              <a:rPr lang="en-US" sz="1200" dirty="0"/>
              <a:t> &gt; 0.05)</a:t>
            </a:r>
          </a:p>
          <a:p>
            <a:endParaRPr lang="en-US" dirty="0"/>
          </a:p>
          <a:p>
            <a:endParaRPr lang="en-US" dirty="0"/>
          </a:p>
          <a:p>
            <a:endParaRPr lang="en-US" dirty="0"/>
          </a:p>
        </p:txBody>
      </p:sp>
    </p:spTree>
    <p:extLst>
      <p:ext uri="{BB962C8B-B14F-4D97-AF65-F5344CB8AC3E}">
        <p14:creationId xmlns:p14="http://schemas.microsoft.com/office/powerpoint/2010/main" val="22023171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sz="2000" dirty="0">
                <a:latin typeface="Century Gothic" charset="0"/>
                <a:ea typeface="Century Gothic" charset="0"/>
                <a:cs typeface="Century Gothic" charset="0"/>
              </a:rPr>
              <a:t>Move beyond the impulse to focus on pharmaceuticals</a:t>
            </a:r>
            <a:r>
              <a:rPr lang="en-US" sz="2000" baseline="0" dirty="0">
                <a:latin typeface="Century Gothic" charset="0"/>
                <a:ea typeface="Century Gothic" charset="0"/>
                <a:cs typeface="Century Gothic" charset="0"/>
              </a:rPr>
              <a:t> and procedural interventions. </a:t>
            </a:r>
          </a:p>
          <a:p>
            <a:pPr marL="0" marR="0" indent="0" algn="l" defTabSz="731520" rtl="0" eaLnBrk="1" fontAlgn="auto" latinLnBrk="0" hangingPunct="1">
              <a:lnSpc>
                <a:spcPct val="100000"/>
              </a:lnSpc>
              <a:spcBef>
                <a:spcPts val="0"/>
              </a:spcBef>
              <a:spcAft>
                <a:spcPts val="0"/>
              </a:spcAft>
              <a:buClrTx/>
              <a:buSzTx/>
              <a:buFontTx/>
              <a:buNone/>
              <a:tabLst/>
              <a:defRPr/>
            </a:pPr>
            <a:endParaRPr lang="en-US" sz="2000" baseline="0" dirty="0">
              <a:latin typeface="Century Gothic" charset="0"/>
              <a:ea typeface="Century Gothic" charset="0"/>
              <a:cs typeface="Century Gothic" charset="0"/>
            </a:endParaRPr>
          </a:p>
          <a:p>
            <a:pPr marL="0" marR="0" indent="0" algn="l" defTabSz="731520" rtl="0" eaLnBrk="1" fontAlgn="auto" latinLnBrk="0" hangingPunct="1">
              <a:lnSpc>
                <a:spcPct val="100000"/>
              </a:lnSpc>
              <a:spcBef>
                <a:spcPts val="0"/>
              </a:spcBef>
              <a:spcAft>
                <a:spcPts val="0"/>
              </a:spcAft>
              <a:buClrTx/>
              <a:buSzTx/>
              <a:buFontTx/>
              <a:buNone/>
              <a:tabLst/>
              <a:defRPr/>
            </a:pPr>
            <a:r>
              <a:rPr lang="en-US" sz="2000" baseline="0" dirty="0">
                <a:latin typeface="Century Gothic" charset="0"/>
                <a:ea typeface="Century Gothic" charset="0"/>
                <a:cs typeface="Century Gothic" charset="0"/>
              </a:rPr>
              <a:t>You are going to learn A LOT about medications and procedures and that is great, but we also want you to learn how to use lifestyle and other modalities to prevent and treat illness. </a:t>
            </a:r>
            <a:endParaRPr lang="en-US" sz="2000" dirty="0">
              <a:latin typeface="Century Gothic" charset="0"/>
              <a:ea typeface="Century Gothic" charset="0"/>
              <a:cs typeface="Century Gothic" charset="0"/>
            </a:endParaRPr>
          </a:p>
          <a:p>
            <a:endParaRPr lang="en-US" dirty="0"/>
          </a:p>
          <a:p>
            <a:r>
              <a:rPr lang="en-US" sz="1920" kern="1200" dirty="0">
                <a:solidFill>
                  <a:schemeClr val="tx1"/>
                </a:solidFill>
                <a:effectLst/>
                <a:latin typeface="+mn-lt"/>
                <a:ea typeface="+mn-ea"/>
                <a:cs typeface="+mn-cs"/>
              </a:rPr>
              <a:t>Chronic illness is dramatically impacted by a person’s lifestyle and health behaviors, yet medical care focuses primarily on the medical interventions of pharmaceutical and procedural approaches.  In this track, students will go beyond the background biochemical science to see how it applies to the real world of food choice, physical activity, sleep, stress management and connection with the world around them. </a:t>
            </a:r>
          </a:p>
          <a:p>
            <a:r>
              <a:rPr lang="en-US" sz="1920" kern="1200" dirty="0">
                <a:solidFill>
                  <a:schemeClr val="tx1"/>
                </a:solidFill>
                <a:effectLst/>
                <a:latin typeface="+mn-lt"/>
                <a:ea typeface="+mn-ea"/>
                <a:cs typeface="+mn-cs"/>
              </a:rPr>
              <a:t>What is unique about this curriculum is the attempt to improve the wellbeing of the student as well as future patients.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E8E00-AF38-C043-B1A2-67F747996F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891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E4090-7168-4EF9-8761-1C2BE6D6E3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12991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b="0" baseline="0" dirty="0"/>
              <a:t>On the surface you may see a lot of overlap between the other Pathways you’ll hear about today, especially Population Health. Let me tell you a bit about the differences. </a:t>
            </a:r>
          </a:p>
          <a:p>
            <a:r>
              <a:rPr lang="en-US" dirty="0"/>
              <a:t>This is what the pathway looks like: we help students understand what it takes to be healthy by looking at the foundations of health (lifestyle medicine).We take a deep dive into the science of nutrition, physical activity, sleep and stress. We look at what it takes to stay healthy in a career in medicine. This is applying those foundations to work in healthcare. We look at how the whole person fits together in the context of their family and community. How does their mood fit with their diabetes, with their pain, with their family relationships and their community. We teach students how to work in teams to provide optimal patient care. We help students understand what they can do to help the health of their communities.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10726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core classes is 0.5 credits each</a:t>
            </a:r>
          </a:p>
          <a:p>
            <a:r>
              <a:rPr lang="en-US" dirty="0"/>
              <a:t>Mentors assigned in fall of MS2 year to help shape experiences</a:t>
            </a:r>
          </a:p>
          <a:p>
            <a:r>
              <a:rPr lang="en-US" dirty="0"/>
              <a:t>There are a couple of experiences in MS1 year that complement this curriculum: Wellness lecture on nutrition on Fall Semester and Introduction to IM in Layers of Medicine Winter Semester.  Recommend taking Culinary Medicine Spring MS1 year, Fall MS2 year, or during MS4 year.</a:t>
            </a:r>
          </a:p>
          <a:p>
            <a:r>
              <a:rPr lang="en-US" dirty="0"/>
              <a:t>Capstone:</a:t>
            </a:r>
            <a:r>
              <a:rPr lang="en-US" sz="1200" dirty="0"/>
              <a:t> Research, Community outreach, Education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1531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topics HPIH students have presented, inspired by the pathway.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9210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Shadowing</a:t>
            </a:r>
            <a:r>
              <a:rPr lang="en-US" baseline="0" dirty="0"/>
              <a:t> experience is based on student’s interest.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E9A38-AC28-5447-B48C-6102A06997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06377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Quarterly dinner to touch base and regroup</a:t>
            </a:r>
          </a:p>
          <a:p>
            <a:pPr lvl="1"/>
            <a:r>
              <a:rPr lang="en-US" dirty="0"/>
              <a:t>Question of session to guide conversation</a:t>
            </a:r>
          </a:p>
          <a:p>
            <a:r>
              <a:rPr lang="en-US" dirty="0"/>
              <a:t>Quarterly case/discussion posted to Canvas</a:t>
            </a:r>
          </a:p>
          <a:p>
            <a:pPr lvl="1"/>
            <a:r>
              <a:rPr lang="en-US" dirty="0"/>
              <a:t>Use case from current rotation to highlight relevance of experiences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0948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Bold ones approved by curriculum committee already. </a:t>
            </a:r>
          </a:p>
          <a:p>
            <a:endParaRPr lang="en-US" dirty="0"/>
          </a:p>
          <a:p>
            <a:r>
              <a:rPr lang="en-US" dirty="0"/>
              <a:t>Might include</a:t>
            </a:r>
            <a:r>
              <a:rPr lang="en-US" baseline="0" dirty="0"/>
              <a:t> some of these.  Up to individual. </a:t>
            </a:r>
          </a:p>
          <a:p>
            <a:r>
              <a:rPr lang="en-US" baseline="0" dirty="0"/>
              <a:t>Can be in any of the four domains. </a:t>
            </a:r>
          </a:p>
          <a:p>
            <a:endParaRPr lang="en-US" baseline="0" dirty="0"/>
          </a:p>
          <a:p>
            <a:r>
              <a:rPr lang="en-US" b="1" baseline="0" dirty="0"/>
              <a:t>What electives currently exist and should be included? </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00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2ae442fbca8_0_4305: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7" name="Google Shape;1627;g2ae442fbca8_0_4305:notes"/>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p>
            <a:pPr marL="0" indent="0">
              <a:buSzPts val="1100"/>
            </a:pPr>
            <a:r>
              <a:rPr lang="en"/>
              <a:t>Verify $ amount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1x CM Experience</a:t>
            </a:r>
          </a:p>
          <a:p>
            <a:pPr lvl="1"/>
            <a:r>
              <a:rPr lang="en-US" dirty="0"/>
              <a:t>Required curriculum in SOM</a:t>
            </a:r>
          </a:p>
          <a:p>
            <a:pPr lvl="1"/>
            <a:r>
              <a:rPr lang="en-US" dirty="0"/>
              <a:t>1-hour didactic pre-work</a:t>
            </a:r>
          </a:p>
          <a:p>
            <a:pPr lvl="1"/>
            <a:r>
              <a:rPr lang="en-US" dirty="0"/>
              <a:t>3 hour hands-on cooking class</a:t>
            </a:r>
          </a:p>
          <a:p>
            <a:pPr lvl="1"/>
            <a:r>
              <a:rPr lang="en-US" dirty="0"/>
              <a:t>Reflection assignment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8F4D9-3867-F34D-9F93-11D73CC073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01881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1x CM Experience</a:t>
            </a:r>
          </a:p>
          <a:p>
            <a:pPr lvl="1"/>
            <a:r>
              <a:rPr lang="en-US" dirty="0"/>
              <a:t>Required curriculum in SOM</a:t>
            </a:r>
          </a:p>
          <a:p>
            <a:pPr lvl="1"/>
            <a:r>
              <a:rPr lang="en-US" dirty="0"/>
              <a:t>1-hour didactic pre-work</a:t>
            </a:r>
          </a:p>
          <a:p>
            <a:pPr lvl="1"/>
            <a:r>
              <a:rPr lang="en-US" dirty="0"/>
              <a:t>3 hour hands-on cooking class</a:t>
            </a:r>
          </a:p>
          <a:p>
            <a:pPr lvl="1"/>
            <a:r>
              <a:rPr lang="en-US" dirty="0"/>
              <a:t>Reflection assignment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8F4D9-3867-F34D-9F93-11D73CC073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1262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90571" y="4548458"/>
            <a:ext cx="5524567" cy="3721620"/>
          </a:xfrm>
          <a:prstGeom prst="rect">
            <a:avLst/>
          </a:prstGeom>
          <a:noFill/>
          <a:ln>
            <a:noFill/>
          </a:ln>
        </p:spPr>
        <p:txBody>
          <a:bodyPr spcFirstLastPara="1" wrap="square" lIns="93442" tIns="46708" rIns="93442" bIns="46708" anchor="t" anchorCtr="0">
            <a:noAutofit/>
          </a:bodyPr>
          <a:lstStyle/>
          <a:p>
            <a:pPr marL="0" indent="0">
              <a:buSzPts val="1100"/>
            </a:pPr>
            <a:endParaRPr/>
          </a:p>
        </p:txBody>
      </p:sp>
      <p:sp>
        <p:nvSpPr>
          <p:cNvPr id="162" name="Google Shape;162;p4:notes"/>
          <p:cNvSpPr>
            <a:spLocks noGrp="1" noRot="1" noChangeAspect="1"/>
          </p:cNvSpPr>
          <p:nvPr>
            <p:ph type="sldImg" idx="2"/>
          </p:nvPr>
        </p:nvSpPr>
        <p:spPr>
          <a:xfrm>
            <a:off x="619125" y="1181100"/>
            <a:ext cx="5668963"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303213" y="708025"/>
            <a:ext cx="6299200"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5:notes"/>
          <p:cNvSpPr txBox="1">
            <a:spLocks noGrp="1"/>
          </p:cNvSpPr>
          <p:nvPr>
            <p:ph type="body" idx="1"/>
          </p:nvPr>
        </p:nvSpPr>
        <p:spPr>
          <a:xfrm>
            <a:off x="690571" y="4489387"/>
            <a:ext cx="5524567" cy="4253103"/>
          </a:xfrm>
          <a:prstGeom prst="rect">
            <a:avLst/>
          </a:prstGeom>
          <a:noFill/>
          <a:ln>
            <a:noFill/>
          </a:ln>
        </p:spPr>
        <p:txBody>
          <a:bodyPr spcFirstLastPara="1" wrap="square" lIns="93442" tIns="93442" rIns="93442" bIns="93442" anchor="t" anchorCtr="0">
            <a:noAutofit/>
          </a:bodyPr>
          <a:lstStyle/>
          <a:p>
            <a:pPr marL="467314" indent="0">
              <a:buSzPts val="1100"/>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a:spLocks noGrp="1" noRot="1" noChangeAspect="1"/>
          </p:cNvSpPr>
          <p:nvPr>
            <p:ph type="sldImg" idx="2"/>
          </p:nvPr>
        </p:nvSpPr>
        <p:spPr>
          <a:xfrm>
            <a:off x="303213" y="708025"/>
            <a:ext cx="6299200"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6:notes"/>
          <p:cNvSpPr txBox="1">
            <a:spLocks noGrp="1"/>
          </p:cNvSpPr>
          <p:nvPr>
            <p:ph type="body" idx="1"/>
          </p:nvPr>
        </p:nvSpPr>
        <p:spPr>
          <a:xfrm>
            <a:off x="690571" y="4489387"/>
            <a:ext cx="5524567" cy="4253103"/>
          </a:xfrm>
          <a:prstGeom prst="rect">
            <a:avLst/>
          </a:prstGeom>
          <a:noFill/>
          <a:ln>
            <a:noFill/>
          </a:ln>
        </p:spPr>
        <p:txBody>
          <a:bodyPr spcFirstLastPara="1" wrap="square" lIns="93442" tIns="93442" rIns="93442" bIns="93442" anchor="t" anchorCtr="0">
            <a:noAutofit/>
          </a:bodyPr>
          <a:lstStyle/>
          <a:p>
            <a:pPr marL="0" indent="0">
              <a:buSzPts val="1100"/>
            </a:pPr>
            <a:r>
              <a:rPr lang="en"/>
              <a:t>Summary slide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0527" y="530102"/>
            <a:ext cx="7023541" cy="1731951"/>
          </a:xfrm>
        </p:spPr>
        <p:txBody>
          <a:bodyPr/>
          <a:lstStyle>
            <a:lvl1pPr algn="l">
              <a:defRPr b="1" i="0">
                <a:solidFill>
                  <a:schemeClr val="bg1"/>
                </a:solidFill>
                <a:latin typeface="Helvetica Neue"/>
                <a:cs typeface="Helvetica Neue"/>
              </a:defRPr>
            </a:lvl1pPr>
          </a:lstStyle>
          <a:p>
            <a:r>
              <a:rPr lang="en-US" dirty="0"/>
              <a:t>Click to edit Master title style</a:t>
            </a:r>
          </a:p>
        </p:txBody>
      </p:sp>
      <p:sp>
        <p:nvSpPr>
          <p:cNvPr id="3" name="Subtitle 2"/>
          <p:cNvSpPr>
            <a:spLocks noGrp="1"/>
          </p:cNvSpPr>
          <p:nvPr>
            <p:ph type="subTitle" idx="1"/>
          </p:nvPr>
        </p:nvSpPr>
        <p:spPr>
          <a:xfrm>
            <a:off x="570527" y="2479366"/>
            <a:ext cx="7023540" cy="978607"/>
          </a:xfrm>
        </p:spPr>
        <p:txBody>
          <a:bodyPr>
            <a:normAutofit/>
          </a:bodyPr>
          <a:lstStyle>
            <a:lvl1pPr marL="0" indent="0" algn="l">
              <a:buNone/>
              <a:defRPr sz="3000" b="1" i="0">
                <a:solidFill>
                  <a:schemeClr val="bg1"/>
                </a:solidFill>
                <a:latin typeface="Helvetica Neue"/>
                <a:cs typeface="Helvetica Neue"/>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570528" y="6124650"/>
            <a:ext cx="524129" cy="365125"/>
          </a:xfrm>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1653659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B86A9B72-EFE5-0C44-9856-127B83BB47D0}" type="datetimeFigureOut">
              <a:rPr lang="en-US" smtClean="0"/>
              <a:pPr/>
              <a:t>2/27/25</a:t>
            </a:fld>
            <a:endParaRPr lang="en-US"/>
          </a:p>
        </p:txBody>
      </p:sp>
      <p:sp>
        <p:nvSpPr>
          <p:cNvPr id="6" name="Footer Placeholder 5"/>
          <p:cNvSpPr>
            <a:spLocks noGrp="1"/>
          </p:cNvSpPr>
          <p:nvPr>
            <p:ph type="ftr" sz="quarter" idx="11"/>
          </p:nvPr>
        </p:nvSpPr>
        <p:spPr>
          <a:xfrm>
            <a:off x="4165601" y="635635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384449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B86A9B72-EFE5-0C44-9856-127B83BB47D0}" type="datetimeFigureOut">
              <a:rPr lang="en-US" smtClean="0"/>
              <a:pPr/>
              <a:t>2/27/25</a:t>
            </a:fld>
            <a:endParaRPr lang="en-US"/>
          </a:p>
        </p:txBody>
      </p:sp>
      <p:sp>
        <p:nvSpPr>
          <p:cNvPr id="6" name="Footer Placeholder 5"/>
          <p:cNvSpPr>
            <a:spLocks noGrp="1"/>
          </p:cNvSpPr>
          <p:nvPr>
            <p:ph type="ftr" sz="quarter" idx="11"/>
          </p:nvPr>
        </p:nvSpPr>
        <p:spPr>
          <a:xfrm>
            <a:off x="4165601" y="635635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238234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B86A9B72-EFE5-0C44-9856-127B83BB47D0}" type="datetimeFigureOut">
              <a:rPr lang="en-US" smtClean="0"/>
              <a:pPr/>
              <a:t>2/27/25</a:t>
            </a:fld>
            <a:endParaRPr lang="en-US"/>
          </a:p>
        </p:txBody>
      </p:sp>
      <p:sp>
        <p:nvSpPr>
          <p:cNvPr id="5" name="Footer Placeholder 4"/>
          <p:cNvSpPr>
            <a:spLocks noGrp="1"/>
          </p:cNvSpPr>
          <p:nvPr>
            <p:ph type="ftr" sz="quarter" idx="11"/>
          </p:nvPr>
        </p:nvSpPr>
        <p:spPr>
          <a:xfrm>
            <a:off x="4165601" y="635635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3067618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B86A9B72-EFE5-0C44-9856-127B83BB47D0}" type="datetimeFigureOut">
              <a:rPr lang="en-US" smtClean="0"/>
              <a:pPr/>
              <a:t>2/27/25</a:t>
            </a:fld>
            <a:endParaRPr lang="en-US"/>
          </a:p>
        </p:txBody>
      </p:sp>
      <p:sp>
        <p:nvSpPr>
          <p:cNvPr id="5" name="Footer Placeholder 4"/>
          <p:cNvSpPr>
            <a:spLocks noGrp="1"/>
          </p:cNvSpPr>
          <p:nvPr>
            <p:ph type="ftr" sz="quarter" idx="11"/>
          </p:nvPr>
        </p:nvSpPr>
        <p:spPr>
          <a:xfrm>
            <a:off x="4165601" y="635635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594486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42936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40423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0984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ic Title and Content">
  <p:cSld name="Basic Title and Content">
    <p:spTree>
      <p:nvGrpSpPr>
        <p:cNvPr id="1" name="Shape 29"/>
        <p:cNvGrpSpPr/>
        <p:nvPr/>
      </p:nvGrpSpPr>
      <p:grpSpPr>
        <a:xfrm>
          <a:off x="0" y="0"/>
          <a:ext cx="0" cy="0"/>
          <a:chOff x="0" y="0"/>
          <a:chExt cx="0" cy="0"/>
        </a:xfrm>
      </p:grpSpPr>
      <p:sp>
        <p:nvSpPr>
          <p:cNvPr id="30" name="Google Shape;30;p5"/>
          <p:cNvSpPr txBox="1">
            <a:spLocks noGrp="1"/>
          </p:cNvSpPr>
          <p:nvPr>
            <p:ph type="body" idx="1"/>
          </p:nvPr>
        </p:nvSpPr>
        <p:spPr>
          <a:xfrm>
            <a:off x="787212" y="1676400"/>
            <a:ext cx="10476443" cy="2133600"/>
          </a:xfrm>
          <a:prstGeom prst="rect">
            <a:avLst/>
          </a:prstGeom>
          <a:noFill/>
          <a:ln>
            <a:noFill/>
          </a:ln>
        </p:spPr>
        <p:txBody>
          <a:bodyPr spcFirstLastPara="1" wrap="square" lIns="91425" tIns="45700" rIns="91425" bIns="45700" anchor="t" anchorCtr="0">
            <a:normAutofit/>
          </a:bodyPr>
          <a:lstStyle>
            <a:lvl1pPr marL="457200" lvl="0" indent="-419100" algn="l">
              <a:lnSpc>
                <a:spcPct val="90000"/>
              </a:lnSpc>
              <a:spcBef>
                <a:spcPts val="1000"/>
              </a:spcBef>
              <a:spcAft>
                <a:spcPts val="0"/>
              </a:spcAft>
              <a:buClr>
                <a:srgbClr val="61A9C3"/>
              </a:buClr>
              <a:buSzPts val="3000"/>
              <a:buFont typeface="Merriweather Sans"/>
              <a:buChar char="‣"/>
              <a:defRPr sz="3000">
                <a:solidFill>
                  <a:srgbClr val="0E3A52"/>
                </a:solidFill>
                <a:latin typeface="Helvetica Neue"/>
                <a:ea typeface="Helvetica Neue"/>
                <a:cs typeface="Helvetica Neue"/>
                <a:sym typeface="Helvetica Neue"/>
              </a:defRPr>
            </a:lvl1pPr>
            <a:lvl2pPr marL="914400" lvl="1" indent="-381000" algn="l">
              <a:lnSpc>
                <a:spcPct val="90000"/>
              </a:lnSpc>
              <a:spcBef>
                <a:spcPts val="500"/>
              </a:spcBef>
              <a:spcAft>
                <a:spcPts val="0"/>
              </a:spcAft>
              <a:buClr>
                <a:srgbClr val="61A9C3"/>
              </a:buClr>
              <a:buSzPts val="2400"/>
              <a:buFont typeface="Noto Sans Symbols"/>
              <a:buChar char="▪"/>
              <a:defRPr>
                <a:solidFill>
                  <a:srgbClr val="0E3A52"/>
                </a:solidFill>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5"/>
          <p:cNvSpPr/>
          <p:nvPr/>
        </p:nvSpPr>
        <p:spPr>
          <a:xfrm>
            <a:off x="0" y="0"/>
            <a:ext cx="12192000" cy="1066800"/>
          </a:xfrm>
          <a:prstGeom prst="wedgeRectCallout">
            <a:avLst>
              <a:gd name="adj1" fmla="val -21207"/>
              <a:gd name="adj2" fmla="val 77720"/>
            </a:avLst>
          </a:prstGeom>
          <a:solidFill>
            <a:srgbClr val="1351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5"/>
          <p:cNvSpPr txBox="1">
            <a:spLocks noGrp="1"/>
          </p:cNvSpPr>
          <p:nvPr>
            <p:ph type="title"/>
          </p:nvPr>
        </p:nvSpPr>
        <p:spPr>
          <a:xfrm>
            <a:off x="748055" y="152401"/>
            <a:ext cx="10515600" cy="9144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71820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sic Title and Content">
  <p:cSld name="1_Basic Title and Content">
    <p:spTree>
      <p:nvGrpSpPr>
        <p:cNvPr id="1" name="Shape 33"/>
        <p:cNvGrpSpPr/>
        <p:nvPr/>
      </p:nvGrpSpPr>
      <p:grpSpPr>
        <a:xfrm>
          <a:off x="0" y="0"/>
          <a:ext cx="0" cy="0"/>
          <a:chOff x="0" y="0"/>
          <a:chExt cx="0" cy="0"/>
        </a:xfrm>
      </p:grpSpPr>
      <p:sp>
        <p:nvSpPr>
          <p:cNvPr id="34" name="Google Shape;34;p6"/>
          <p:cNvSpPr txBox="1">
            <a:spLocks noGrp="1"/>
          </p:cNvSpPr>
          <p:nvPr>
            <p:ph type="body" idx="1"/>
          </p:nvPr>
        </p:nvSpPr>
        <p:spPr>
          <a:xfrm>
            <a:off x="787212" y="1676400"/>
            <a:ext cx="10476443" cy="2133600"/>
          </a:xfrm>
          <a:prstGeom prst="rect">
            <a:avLst/>
          </a:prstGeom>
          <a:noFill/>
          <a:ln>
            <a:noFill/>
          </a:ln>
        </p:spPr>
        <p:txBody>
          <a:bodyPr spcFirstLastPara="1" wrap="square" lIns="91425" tIns="45700" rIns="91425" bIns="45700" anchor="t" anchorCtr="0">
            <a:noAutofit/>
          </a:bodyPr>
          <a:lstStyle>
            <a:lvl1pPr marL="457200" marR="0" lvl="0" indent="-419100" algn="l">
              <a:lnSpc>
                <a:spcPct val="90000"/>
              </a:lnSpc>
              <a:spcBef>
                <a:spcPts val="600"/>
              </a:spcBef>
              <a:spcAft>
                <a:spcPts val="0"/>
              </a:spcAft>
              <a:buClr>
                <a:srgbClr val="61A9C3"/>
              </a:buClr>
              <a:buSzPts val="3000"/>
              <a:buFont typeface="Merriweather Sans"/>
              <a:buChar char="‣"/>
              <a:defRPr sz="3000">
                <a:solidFill>
                  <a:srgbClr val="0E3A52"/>
                </a:solidFill>
                <a:latin typeface="Helvetica Neue"/>
                <a:ea typeface="Helvetica Neue"/>
                <a:cs typeface="Helvetica Neue"/>
                <a:sym typeface="Helvetica Neue"/>
              </a:defRPr>
            </a:lvl1pPr>
            <a:lvl2pPr marL="914400" marR="0" lvl="1" indent="-406400" algn="l">
              <a:lnSpc>
                <a:spcPct val="90000"/>
              </a:lnSpc>
              <a:spcBef>
                <a:spcPts val="560"/>
              </a:spcBef>
              <a:spcAft>
                <a:spcPts val="0"/>
              </a:spcAft>
              <a:buClr>
                <a:srgbClr val="61A9C3"/>
              </a:buClr>
              <a:buSzPts val="2800"/>
              <a:buFont typeface="Noto Sans Symbols"/>
              <a:buChar char="▪"/>
              <a:defRPr sz="2800" b="0" i="0" u="none" strike="noStrike" cap="none">
                <a:solidFill>
                  <a:srgbClr val="0E3A52"/>
                </a:solidFill>
                <a:latin typeface="Helvetica Neue"/>
                <a:ea typeface="Helvetica Neue"/>
                <a:cs typeface="Helvetica Neue"/>
                <a:sym typeface="Helvetica Neue"/>
              </a:defRPr>
            </a:lvl2pPr>
            <a:lvl3pPr marL="1371600" marR="0" lvl="2" indent="-381000" algn="l">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 name="Google Shape;35;p6"/>
          <p:cNvSpPr/>
          <p:nvPr/>
        </p:nvSpPr>
        <p:spPr>
          <a:xfrm>
            <a:off x="0" y="0"/>
            <a:ext cx="12192000" cy="1066800"/>
          </a:xfrm>
          <a:prstGeom prst="wedgeRectCallout">
            <a:avLst>
              <a:gd name="adj1" fmla="val -21207"/>
              <a:gd name="adj2" fmla="val 77720"/>
            </a:avLst>
          </a:prstGeom>
          <a:solidFill>
            <a:srgbClr val="13517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6" name="Google Shape;36;p6"/>
          <p:cNvSpPr txBox="1">
            <a:spLocks noGrp="1"/>
          </p:cNvSpPr>
          <p:nvPr>
            <p:ph type="title"/>
          </p:nvPr>
        </p:nvSpPr>
        <p:spPr>
          <a:xfrm>
            <a:off x="748055" y="152401"/>
            <a:ext cx="10515600" cy="914401"/>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lt1"/>
              </a:buClr>
              <a:buSzPts val="4400"/>
              <a:buFont typeface="Helvetica Neue"/>
              <a:buNone/>
              <a:defRPr sz="440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6"/>
          <p:cNvSpPr/>
          <p:nvPr/>
        </p:nvSpPr>
        <p:spPr>
          <a:xfrm>
            <a:off x="9908897" y="6615626"/>
            <a:ext cx="1733167" cy="2539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E3A52"/>
              </a:buClr>
              <a:buSzPts val="1050"/>
              <a:buFont typeface="Helvetica Neue"/>
              <a:buNone/>
            </a:pPr>
            <a:r>
              <a:rPr lang="en" sz="1050">
                <a:solidFill>
                  <a:srgbClr val="0E3A52"/>
                </a:solidFill>
                <a:latin typeface="Helvetica Neue"/>
                <a:ea typeface="Helvetica Neue"/>
                <a:cs typeface="Helvetica Neue"/>
                <a:sym typeface="Helvetica Neue"/>
              </a:rPr>
              <a:t> © Eisenberg, HKHL 2017</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6109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1"/>
        <p:cNvGrpSpPr/>
        <p:nvPr/>
      </p:nvGrpSpPr>
      <p:grpSpPr>
        <a:xfrm>
          <a:off x="0" y="0"/>
          <a:ext cx="0" cy="0"/>
          <a:chOff x="0" y="0"/>
          <a:chExt cx="0" cy="0"/>
        </a:xfrm>
      </p:grpSpPr>
      <p:sp>
        <p:nvSpPr>
          <p:cNvPr id="52" name="Google Shape;52;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 name="Google Shape;5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4817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D0EB596-F6A9-3D4F-AFF8-2B5F36D1AEE3}"/>
              </a:ext>
            </a:extLst>
          </p:cNvPr>
          <p:cNvSpPr>
            <a:spLocks noGrp="1"/>
          </p:cNvSpPr>
          <p:nvPr>
            <p:ph type="sldNum" sz="quarter" idx="10"/>
          </p:nvPr>
        </p:nvSpPr>
        <p:spPr/>
        <p:txBody>
          <a:bodyPr/>
          <a:lstStyle/>
          <a:p>
            <a:fld id="{A11F1ED6-03CA-FF41-BAAB-392506A14B1E}" type="slidenum">
              <a:rPr lang="en-US" smtClean="0"/>
              <a:pPr/>
              <a:t>‹#›</a:t>
            </a:fld>
            <a:endParaRPr lang="en-US" dirty="0"/>
          </a:p>
        </p:txBody>
      </p:sp>
    </p:spTree>
    <p:extLst>
      <p:ext uri="{BB962C8B-B14F-4D97-AF65-F5344CB8AC3E}">
        <p14:creationId xmlns:p14="http://schemas.microsoft.com/office/powerpoint/2010/main" val="2717434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0" name="Google Shape;6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964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76184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21012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 name="Google Shape;8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8" name="Google Shape;8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79633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7"/>
          <p:cNvSpPr>
            <a:spLocks noGrp="1"/>
          </p:cNvSpPr>
          <p:nvPr>
            <p:ph type="pic" idx="2"/>
          </p:nvPr>
        </p:nvSpPr>
        <p:spPr>
          <a:xfrm>
            <a:off x="5183188" y="987425"/>
            <a:ext cx="6172200" cy="4873625"/>
          </a:xfrm>
          <a:prstGeom prst="rect">
            <a:avLst/>
          </a:prstGeom>
          <a:noFill/>
          <a:ln>
            <a:noFill/>
          </a:ln>
        </p:spPr>
      </p:sp>
      <p:sp>
        <p:nvSpPr>
          <p:cNvPr id="94" name="Google Shape;9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5" name="Google Shape;9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98832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9825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06525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dk1"/>
              </a:buClr>
              <a:buSzPts val="3700"/>
              <a:buFont typeface="Calibri"/>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15" name="Google Shape;115;p21"/>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Clr>
                <a:schemeClr val="dk1"/>
              </a:buClr>
              <a:buSzPts val="1900"/>
              <a:buChar char="●"/>
              <a:defRPr sz="1900"/>
            </a:lvl1pPr>
            <a:lvl2pPr marL="914400" lvl="1" indent="-330200" algn="l" rtl="0">
              <a:lnSpc>
                <a:spcPct val="115000"/>
              </a:lnSpc>
              <a:spcBef>
                <a:spcPts val="2100"/>
              </a:spcBef>
              <a:spcAft>
                <a:spcPts val="0"/>
              </a:spcAft>
              <a:buClr>
                <a:schemeClr val="dk1"/>
              </a:buClr>
              <a:buSzPts val="1600"/>
              <a:buChar char="○"/>
              <a:defRPr sz="1600"/>
            </a:lvl2pPr>
            <a:lvl3pPr marL="1371600" lvl="2" indent="-330200" algn="l" rtl="0">
              <a:lnSpc>
                <a:spcPct val="115000"/>
              </a:lnSpc>
              <a:spcBef>
                <a:spcPts val="2100"/>
              </a:spcBef>
              <a:spcAft>
                <a:spcPts val="0"/>
              </a:spcAft>
              <a:buClr>
                <a:schemeClr val="dk1"/>
              </a:buClr>
              <a:buSzPts val="1600"/>
              <a:buChar char="■"/>
              <a:defRPr sz="1600"/>
            </a:lvl3pPr>
            <a:lvl4pPr marL="1828800" lvl="3" indent="-330200" algn="l" rtl="0">
              <a:lnSpc>
                <a:spcPct val="115000"/>
              </a:lnSpc>
              <a:spcBef>
                <a:spcPts val="2100"/>
              </a:spcBef>
              <a:spcAft>
                <a:spcPts val="0"/>
              </a:spcAft>
              <a:buClr>
                <a:schemeClr val="dk1"/>
              </a:buClr>
              <a:buSzPts val="1600"/>
              <a:buChar char="●"/>
              <a:defRPr sz="1600"/>
            </a:lvl4pPr>
            <a:lvl5pPr marL="2286000" lvl="4" indent="-330200" algn="l" rtl="0">
              <a:lnSpc>
                <a:spcPct val="115000"/>
              </a:lnSpc>
              <a:spcBef>
                <a:spcPts val="2100"/>
              </a:spcBef>
              <a:spcAft>
                <a:spcPts val="0"/>
              </a:spcAft>
              <a:buClr>
                <a:schemeClr val="dk1"/>
              </a:buClr>
              <a:buSzPts val="1600"/>
              <a:buChar char="○"/>
              <a:defRPr sz="1600"/>
            </a:lvl5pPr>
            <a:lvl6pPr marL="2743200" lvl="5" indent="-330200" algn="l" rtl="0">
              <a:lnSpc>
                <a:spcPct val="115000"/>
              </a:lnSpc>
              <a:spcBef>
                <a:spcPts val="2100"/>
              </a:spcBef>
              <a:spcAft>
                <a:spcPts val="0"/>
              </a:spcAft>
              <a:buClr>
                <a:schemeClr val="dk1"/>
              </a:buClr>
              <a:buSzPts val="1600"/>
              <a:buChar char="■"/>
              <a:defRPr sz="1600"/>
            </a:lvl6pPr>
            <a:lvl7pPr marL="3200400" lvl="6" indent="-330200" algn="l" rtl="0">
              <a:lnSpc>
                <a:spcPct val="115000"/>
              </a:lnSpc>
              <a:spcBef>
                <a:spcPts val="2100"/>
              </a:spcBef>
              <a:spcAft>
                <a:spcPts val="0"/>
              </a:spcAft>
              <a:buClr>
                <a:schemeClr val="dk1"/>
              </a:buClr>
              <a:buSzPts val="1600"/>
              <a:buChar char="●"/>
              <a:defRPr sz="1600"/>
            </a:lvl7pPr>
            <a:lvl8pPr marL="3657600" lvl="7" indent="-330200" algn="l" rtl="0">
              <a:lnSpc>
                <a:spcPct val="115000"/>
              </a:lnSpc>
              <a:spcBef>
                <a:spcPts val="2100"/>
              </a:spcBef>
              <a:spcAft>
                <a:spcPts val="0"/>
              </a:spcAft>
              <a:buClr>
                <a:schemeClr val="dk1"/>
              </a:buClr>
              <a:buSzPts val="1600"/>
              <a:buChar char="○"/>
              <a:defRPr sz="1600"/>
            </a:lvl8pPr>
            <a:lvl9pPr marL="4114800" lvl="8" indent="-330200" algn="l" rtl="0">
              <a:lnSpc>
                <a:spcPct val="115000"/>
              </a:lnSpc>
              <a:spcBef>
                <a:spcPts val="2100"/>
              </a:spcBef>
              <a:spcAft>
                <a:spcPts val="2100"/>
              </a:spcAft>
              <a:buClr>
                <a:schemeClr val="dk1"/>
              </a:buClr>
              <a:buSzPts val="1600"/>
              <a:buChar char="■"/>
              <a:defRPr sz="1600"/>
            </a:lvl9pPr>
          </a:lstStyle>
          <a:p>
            <a:endParaRPr/>
          </a:p>
        </p:txBody>
      </p:sp>
      <p:sp>
        <p:nvSpPr>
          <p:cNvPr id="116" name="Google Shape;116;p21"/>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Clr>
                <a:schemeClr val="dk1"/>
              </a:buClr>
              <a:buSzPts val="1900"/>
              <a:buChar char="●"/>
              <a:defRPr sz="1900"/>
            </a:lvl1pPr>
            <a:lvl2pPr marL="914400" lvl="1" indent="-330200" algn="l" rtl="0">
              <a:lnSpc>
                <a:spcPct val="115000"/>
              </a:lnSpc>
              <a:spcBef>
                <a:spcPts val="2100"/>
              </a:spcBef>
              <a:spcAft>
                <a:spcPts val="0"/>
              </a:spcAft>
              <a:buClr>
                <a:schemeClr val="dk1"/>
              </a:buClr>
              <a:buSzPts val="1600"/>
              <a:buChar char="○"/>
              <a:defRPr sz="1600"/>
            </a:lvl2pPr>
            <a:lvl3pPr marL="1371600" lvl="2" indent="-330200" algn="l" rtl="0">
              <a:lnSpc>
                <a:spcPct val="115000"/>
              </a:lnSpc>
              <a:spcBef>
                <a:spcPts val="2100"/>
              </a:spcBef>
              <a:spcAft>
                <a:spcPts val="0"/>
              </a:spcAft>
              <a:buClr>
                <a:schemeClr val="dk1"/>
              </a:buClr>
              <a:buSzPts val="1600"/>
              <a:buChar char="■"/>
              <a:defRPr sz="1600"/>
            </a:lvl3pPr>
            <a:lvl4pPr marL="1828800" lvl="3" indent="-330200" algn="l" rtl="0">
              <a:lnSpc>
                <a:spcPct val="115000"/>
              </a:lnSpc>
              <a:spcBef>
                <a:spcPts val="2100"/>
              </a:spcBef>
              <a:spcAft>
                <a:spcPts val="0"/>
              </a:spcAft>
              <a:buClr>
                <a:schemeClr val="dk1"/>
              </a:buClr>
              <a:buSzPts val="1600"/>
              <a:buChar char="●"/>
              <a:defRPr sz="1600"/>
            </a:lvl4pPr>
            <a:lvl5pPr marL="2286000" lvl="4" indent="-330200" algn="l" rtl="0">
              <a:lnSpc>
                <a:spcPct val="115000"/>
              </a:lnSpc>
              <a:spcBef>
                <a:spcPts val="2100"/>
              </a:spcBef>
              <a:spcAft>
                <a:spcPts val="0"/>
              </a:spcAft>
              <a:buClr>
                <a:schemeClr val="dk1"/>
              </a:buClr>
              <a:buSzPts val="1600"/>
              <a:buChar char="○"/>
              <a:defRPr sz="1600"/>
            </a:lvl5pPr>
            <a:lvl6pPr marL="2743200" lvl="5" indent="-330200" algn="l" rtl="0">
              <a:lnSpc>
                <a:spcPct val="115000"/>
              </a:lnSpc>
              <a:spcBef>
                <a:spcPts val="2100"/>
              </a:spcBef>
              <a:spcAft>
                <a:spcPts val="0"/>
              </a:spcAft>
              <a:buClr>
                <a:schemeClr val="dk1"/>
              </a:buClr>
              <a:buSzPts val="1600"/>
              <a:buChar char="■"/>
              <a:defRPr sz="1600"/>
            </a:lvl6pPr>
            <a:lvl7pPr marL="3200400" lvl="6" indent="-330200" algn="l" rtl="0">
              <a:lnSpc>
                <a:spcPct val="115000"/>
              </a:lnSpc>
              <a:spcBef>
                <a:spcPts val="2100"/>
              </a:spcBef>
              <a:spcAft>
                <a:spcPts val="0"/>
              </a:spcAft>
              <a:buClr>
                <a:schemeClr val="dk1"/>
              </a:buClr>
              <a:buSzPts val="1600"/>
              <a:buChar char="●"/>
              <a:defRPr sz="1600"/>
            </a:lvl7pPr>
            <a:lvl8pPr marL="3657600" lvl="7" indent="-330200" algn="l" rtl="0">
              <a:lnSpc>
                <a:spcPct val="115000"/>
              </a:lnSpc>
              <a:spcBef>
                <a:spcPts val="2100"/>
              </a:spcBef>
              <a:spcAft>
                <a:spcPts val="0"/>
              </a:spcAft>
              <a:buClr>
                <a:schemeClr val="dk1"/>
              </a:buClr>
              <a:buSzPts val="1600"/>
              <a:buChar char="○"/>
              <a:defRPr sz="1600"/>
            </a:lvl8pPr>
            <a:lvl9pPr marL="4114800" lvl="8" indent="-330200" algn="l" rtl="0">
              <a:lnSpc>
                <a:spcPct val="115000"/>
              </a:lnSpc>
              <a:spcBef>
                <a:spcPts val="2100"/>
              </a:spcBef>
              <a:spcAft>
                <a:spcPts val="2100"/>
              </a:spcAft>
              <a:buClr>
                <a:schemeClr val="dk1"/>
              </a:buClr>
              <a:buSzPts val="1600"/>
              <a:buChar char="■"/>
              <a:defRPr sz="1600"/>
            </a:lvl9pPr>
          </a:lstStyle>
          <a:p>
            <a:endParaRPr/>
          </a:p>
        </p:txBody>
      </p:sp>
      <p:sp>
        <p:nvSpPr>
          <p:cNvPr id="117" name="Google Shape;117;p2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09190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13"/>
        <p:cNvGrpSpPr/>
        <p:nvPr/>
      </p:nvGrpSpPr>
      <p:grpSpPr>
        <a:xfrm>
          <a:off x="0" y="0"/>
          <a:ext cx="0" cy="0"/>
          <a:chOff x="0" y="0"/>
          <a:chExt cx="0" cy="0"/>
        </a:xfrm>
      </p:grpSpPr>
      <p:pic>
        <p:nvPicPr>
          <p:cNvPr id="14" name="Google Shape;14;p2"/>
          <p:cNvPicPr preferRelativeResize="0"/>
          <p:nvPr/>
        </p:nvPicPr>
        <p:blipFill>
          <a:blip r:embed="rId2">
            <a:alphaModFix/>
          </a:blip>
          <a:stretch>
            <a:fillRect/>
          </a:stretch>
        </p:blipFill>
        <p:spPr>
          <a:xfrm>
            <a:off x="45201" y="-31899"/>
            <a:ext cx="12192004" cy="6949433"/>
          </a:xfrm>
          <a:prstGeom prst="rect">
            <a:avLst/>
          </a:prstGeom>
          <a:noFill/>
          <a:ln>
            <a:noFill/>
          </a:ln>
        </p:spPr>
      </p:pic>
      <p:sp>
        <p:nvSpPr>
          <p:cNvPr id="15" name="Google Shape;15;p2"/>
          <p:cNvSpPr/>
          <p:nvPr/>
        </p:nvSpPr>
        <p:spPr>
          <a:xfrm>
            <a:off x="-21388" y="-31911"/>
            <a:ext cx="7098965" cy="6949440"/>
          </a:xfrm>
          <a:custGeom>
            <a:avLst/>
            <a:gdLst/>
            <a:ahLst/>
            <a:cxnLst/>
            <a:rect l="l" t="t" r="r" b="b"/>
            <a:pathLst>
              <a:path w="390702" h="382472" extrusionOk="0">
                <a:moveTo>
                  <a:pt x="0" y="0"/>
                </a:moveTo>
                <a:lnTo>
                  <a:pt x="190560" y="98"/>
                </a:lnTo>
                <a:lnTo>
                  <a:pt x="390702" y="382472"/>
                </a:lnTo>
                <a:lnTo>
                  <a:pt x="673" y="382129"/>
                </a:lnTo>
                <a:cubicBezTo>
                  <a:pt x="-921" y="190263"/>
                  <a:pt x="1062" y="127911"/>
                  <a:pt x="0" y="0"/>
                </a:cubicBezTo>
                <a:close/>
              </a:path>
            </a:pathLst>
          </a:custGeom>
          <a:gradFill>
            <a:gsLst>
              <a:gs pos="0">
                <a:srgbClr val="514689">
                  <a:alpha val="43921"/>
                </a:srgbClr>
              </a:gs>
              <a:gs pos="100000">
                <a:srgbClr val="514689"/>
              </a:gs>
            </a:gsLst>
            <a:lin ang="540000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 sz="2400" b="0" i="0" u="none" strike="noStrike" cap="none">
                <a:solidFill>
                  <a:schemeClr val="dk2"/>
                </a:solidFill>
                <a:latin typeface="Calibri"/>
                <a:ea typeface="Calibri"/>
                <a:cs typeface="Calibri"/>
                <a:sym typeface="Calibri"/>
              </a:rPr>
              <a:t>   </a:t>
            </a:r>
            <a:endParaRPr sz="2400"/>
          </a:p>
        </p:txBody>
      </p:sp>
      <p:pic>
        <p:nvPicPr>
          <p:cNvPr id="16" name="Google Shape;16;p2"/>
          <p:cNvPicPr preferRelativeResize="0"/>
          <p:nvPr/>
        </p:nvPicPr>
        <p:blipFill rotWithShape="1">
          <a:blip r:embed="rId3">
            <a:alphaModFix/>
          </a:blip>
          <a:srcRect/>
          <a:stretch/>
        </p:blipFill>
        <p:spPr>
          <a:xfrm>
            <a:off x="248386" y="932900"/>
            <a:ext cx="3405828" cy="479789"/>
          </a:xfrm>
          <a:prstGeom prst="rect">
            <a:avLst/>
          </a:prstGeom>
          <a:noFill/>
          <a:ln>
            <a:noFill/>
          </a:ln>
        </p:spPr>
      </p:pic>
      <p:sp>
        <p:nvSpPr>
          <p:cNvPr id="17" name="Google Shape;17;p2"/>
          <p:cNvSpPr txBox="1">
            <a:spLocks noGrp="1"/>
          </p:cNvSpPr>
          <p:nvPr>
            <p:ph type="ctrTitle"/>
          </p:nvPr>
        </p:nvSpPr>
        <p:spPr>
          <a:xfrm>
            <a:off x="636056" y="2267284"/>
            <a:ext cx="4668533" cy="182672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2800"/>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636056" y="4167449"/>
            <a:ext cx="4668400" cy="2270800"/>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000"/>
              <a:buNone/>
              <a:defRPr sz="2667">
                <a:solidFill>
                  <a:schemeClr val="lt1"/>
                </a:solidFill>
              </a:defRPr>
            </a:lvl1pPr>
            <a:lvl2pPr lvl="1" algn="ctr">
              <a:spcBef>
                <a:spcPts val="453"/>
              </a:spcBef>
              <a:spcAft>
                <a:spcPts val="0"/>
              </a:spcAft>
              <a:buClr>
                <a:srgbClr val="979899"/>
              </a:buClr>
              <a:buSzPts val="1360"/>
              <a:buNone/>
              <a:defRPr>
                <a:solidFill>
                  <a:srgbClr val="979899"/>
                </a:solidFill>
              </a:defRPr>
            </a:lvl2pPr>
            <a:lvl3pPr lvl="2" algn="ctr">
              <a:spcBef>
                <a:spcPts val="373"/>
              </a:spcBef>
              <a:spcAft>
                <a:spcPts val="0"/>
              </a:spcAft>
              <a:buClr>
                <a:srgbClr val="979899"/>
              </a:buClr>
              <a:buSzPts val="1400"/>
              <a:buNone/>
              <a:defRPr>
                <a:solidFill>
                  <a:srgbClr val="979899"/>
                </a:solidFill>
              </a:defRPr>
            </a:lvl3pPr>
            <a:lvl4pPr lvl="3" algn="ctr">
              <a:spcBef>
                <a:spcPts val="373"/>
              </a:spcBef>
              <a:spcAft>
                <a:spcPts val="0"/>
              </a:spcAft>
              <a:buClr>
                <a:srgbClr val="979899"/>
              </a:buClr>
              <a:buSzPts val="1400"/>
              <a:buNone/>
              <a:defRPr>
                <a:solidFill>
                  <a:srgbClr val="979899"/>
                </a:solidFill>
              </a:defRPr>
            </a:lvl4pPr>
            <a:lvl5pPr lvl="4" algn="ctr">
              <a:spcBef>
                <a:spcPts val="373"/>
              </a:spcBef>
              <a:spcAft>
                <a:spcPts val="0"/>
              </a:spcAft>
              <a:buClr>
                <a:srgbClr val="979899"/>
              </a:buClr>
              <a:buSzPts val="1400"/>
              <a:buNone/>
              <a:defRPr>
                <a:solidFill>
                  <a:srgbClr val="979899"/>
                </a:solidFill>
              </a:defRPr>
            </a:lvl5pPr>
            <a:lvl6pPr lvl="5" algn="ctr">
              <a:spcBef>
                <a:spcPts val="533"/>
              </a:spcBef>
              <a:spcAft>
                <a:spcPts val="0"/>
              </a:spcAft>
              <a:buClr>
                <a:srgbClr val="979899"/>
              </a:buClr>
              <a:buSzPts val="2000"/>
              <a:buNone/>
              <a:defRPr>
                <a:solidFill>
                  <a:srgbClr val="979899"/>
                </a:solidFill>
              </a:defRPr>
            </a:lvl6pPr>
            <a:lvl7pPr lvl="6" algn="ctr">
              <a:spcBef>
                <a:spcPts val="533"/>
              </a:spcBef>
              <a:spcAft>
                <a:spcPts val="0"/>
              </a:spcAft>
              <a:buClr>
                <a:srgbClr val="979899"/>
              </a:buClr>
              <a:buSzPts val="2000"/>
              <a:buNone/>
              <a:defRPr>
                <a:solidFill>
                  <a:srgbClr val="979899"/>
                </a:solidFill>
              </a:defRPr>
            </a:lvl7pPr>
            <a:lvl8pPr lvl="7" algn="ctr">
              <a:spcBef>
                <a:spcPts val="533"/>
              </a:spcBef>
              <a:spcAft>
                <a:spcPts val="0"/>
              </a:spcAft>
              <a:buClr>
                <a:srgbClr val="979899"/>
              </a:buClr>
              <a:buSzPts val="2000"/>
              <a:buNone/>
              <a:defRPr>
                <a:solidFill>
                  <a:srgbClr val="979899"/>
                </a:solidFill>
              </a:defRPr>
            </a:lvl8pPr>
            <a:lvl9pPr lvl="8" algn="ctr">
              <a:spcBef>
                <a:spcPts val="533"/>
              </a:spcBef>
              <a:spcAft>
                <a:spcPts val="0"/>
              </a:spcAft>
              <a:buClr>
                <a:srgbClr val="979899"/>
              </a:buClr>
              <a:buSzPts val="2000"/>
              <a:buNone/>
              <a:defRPr>
                <a:solidFill>
                  <a:srgbClr val="979899"/>
                </a:solidFill>
              </a:defRPr>
            </a:lvl9pPr>
          </a:lstStyle>
          <a:p>
            <a:endParaRPr/>
          </a:p>
        </p:txBody>
      </p:sp>
    </p:spTree>
    <p:extLst>
      <p:ext uri="{BB962C8B-B14F-4D97-AF65-F5344CB8AC3E}">
        <p14:creationId xmlns:p14="http://schemas.microsoft.com/office/powerpoint/2010/main" val="2728117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t="7713" b="7713"/>
          <a:stretch/>
        </p:blipFill>
        <p:spPr>
          <a:xfrm flipH="1">
            <a:off x="0" y="-31901"/>
            <a:ext cx="12192000" cy="6858001"/>
          </a:xfrm>
          <a:prstGeom prst="rect">
            <a:avLst/>
          </a:prstGeom>
          <a:noFill/>
          <a:ln>
            <a:noFill/>
          </a:ln>
        </p:spPr>
      </p:pic>
      <p:sp>
        <p:nvSpPr>
          <p:cNvPr id="21" name="Google Shape;21;p3"/>
          <p:cNvSpPr/>
          <p:nvPr/>
        </p:nvSpPr>
        <p:spPr>
          <a:xfrm>
            <a:off x="-21388" y="-31911"/>
            <a:ext cx="7098965" cy="6949440"/>
          </a:xfrm>
          <a:custGeom>
            <a:avLst/>
            <a:gdLst/>
            <a:ahLst/>
            <a:cxnLst/>
            <a:rect l="l" t="t" r="r" b="b"/>
            <a:pathLst>
              <a:path w="390702" h="382472" extrusionOk="0">
                <a:moveTo>
                  <a:pt x="0" y="0"/>
                </a:moveTo>
                <a:lnTo>
                  <a:pt x="190560" y="98"/>
                </a:lnTo>
                <a:lnTo>
                  <a:pt x="390702" y="382472"/>
                </a:lnTo>
                <a:lnTo>
                  <a:pt x="673" y="382129"/>
                </a:lnTo>
                <a:cubicBezTo>
                  <a:pt x="-921" y="190263"/>
                  <a:pt x="1062" y="127911"/>
                  <a:pt x="0" y="0"/>
                </a:cubicBezTo>
                <a:close/>
              </a:path>
            </a:pathLst>
          </a:custGeom>
          <a:gradFill>
            <a:gsLst>
              <a:gs pos="0">
                <a:srgbClr val="514689">
                  <a:alpha val="70980"/>
                </a:srgbClr>
              </a:gs>
              <a:gs pos="100000">
                <a:srgbClr val="514689"/>
              </a:gs>
            </a:gsLst>
            <a:lin ang="540000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 sz="2400" b="0" i="0" u="none" strike="noStrike" cap="none">
                <a:solidFill>
                  <a:schemeClr val="dk2"/>
                </a:solidFill>
                <a:latin typeface="Calibri"/>
                <a:ea typeface="Calibri"/>
                <a:cs typeface="Calibri"/>
                <a:sym typeface="Calibri"/>
              </a:rPr>
              <a:t>   </a:t>
            </a:r>
            <a:endParaRPr sz="2400"/>
          </a:p>
        </p:txBody>
      </p:sp>
      <p:pic>
        <p:nvPicPr>
          <p:cNvPr id="22" name="Google Shape;22;p3"/>
          <p:cNvPicPr preferRelativeResize="0"/>
          <p:nvPr/>
        </p:nvPicPr>
        <p:blipFill rotWithShape="1">
          <a:blip r:embed="rId3">
            <a:alphaModFix/>
          </a:blip>
          <a:srcRect/>
          <a:stretch/>
        </p:blipFill>
        <p:spPr>
          <a:xfrm>
            <a:off x="248386" y="932900"/>
            <a:ext cx="3405828" cy="479789"/>
          </a:xfrm>
          <a:prstGeom prst="rect">
            <a:avLst/>
          </a:prstGeom>
          <a:noFill/>
          <a:ln>
            <a:noFill/>
          </a:ln>
        </p:spPr>
      </p:pic>
      <p:sp>
        <p:nvSpPr>
          <p:cNvPr id="23" name="Google Shape;23;p3"/>
          <p:cNvSpPr txBox="1">
            <a:spLocks noGrp="1"/>
          </p:cNvSpPr>
          <p:nvPr>
            <p:ph type="ctrTitle"/>
          </p:nvPr>
        </p:nvSpPr>
        <p:spPr>
          <a:xfrm>
            <a:off x="636056" y="2267284"/>
            <a:ext cx="4668533" cy="182672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2800"/>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subTitle" idx="1"/>
          </p:nvPr>
        </p:nvSpPr>
        <p:spPr>
          <a:xfrm>
            <a:off x="636056" y="4167450"/>
            <a:ext cx="4668533" cy="2270781"/>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000"/>
              <a:buNone/>
              <a:defRPr sz="2667">
                <a:solidFill>
                  <a:schemeClr val="lt1"/>
                </a:solidFill>
              </a:defRPr>
            </a:lvl1pPr>
            <a:lvl2pPr lvl="1" algn="ctr">
              <a:spcBef>
                <a:spcPts val="453"/>
              </a:spcBef>
              <a:spcAft>
                <a:spcPts val="0"/>
              </a:spcAft>
              <a:buClr>
                <a:srgbClr val="979899"/>
              </a:buClr>
              <a:buSzPts val="1360"/>
              <a:buNone/>
              <a:defRPr>
                <a:solidFill>
                  <a:srgbClr val="979899"/>
                </a:solidFill>
              </a:defRPr>
            </a:lvl2pPr>
            <a:lvl3pPr lvl="2" algn="ctr">
              <a:spcBef>
                <a:spcPts val="373"/>
              </a:spcBef>
              <a:spcAft>
                <a:spcPts val="0"/>
              </a:spcAft>
              <a:buClr>
                <a:srgbClr val="979899"/>
              </a:buClr>
              <a:buSzPts val="1400"/>
              <a:buNone/>
              <a:defRPr>
                <a:solidFill>
                  <a:srgbClr val="979899"/>
                </a:solidFill>
              </a:defRPr>
            </a:lvl3pPr>
            <a:lvl4pPr lvl="3" algn="ctr">
              <a:spcBef>
                <a:spcPts val="373"/>
              </a:spcBef>
              <a:spcAft>
                <a:spcPts val="0"/>
              </a:spcAft>
              <a:buClr>
                <a:srgbClr val="979899"/>
              </a:buClr>
              <a:buSzPts val="1400"/>
              <a:buNone/>
              <a:defRPr>
                <a:solidFill>
                  <a:srgbClr val="979899"/>
                </a:solidFill>
              </a:defRPr>
            </a:lvl4pPr>
            <a:lvl5pPr lvl="4" algn="ctr">
              <a:spcBef>
                <a:spcPts val="373"/>
              </a:spcBef>
              <a:spcAft>
                <a:spcPts val="0"/>
              </a:spcAft>
              <a:buClr>
                <a:srgbClr val="979899"/>
              </a:buClr>
              <a:buSzPts val="1400"/>
              <a:buNone/>
              <a:defRPr>
                <a:solidFill>
                  <a:srgbClr val="979899"/>
                </a:solidFill>
              </a:defRPr>
            </a:lvl5pPr>
            <a:lvl6pPr lvl="5" algn="ctr">
              <a:spcBef>
                <a:spcPts val="533"/>
              </a:spcBef>
              <a:spcAft>
                <a:spcPts val="0"/>
              </a:spcAft>
              <a:buClr>
                <a:srgbClr val="979899"/>
              </a:buClr>
              <a:buSzPts val="2000"/>
              <a:buNone/>
              <a:defRPr>
                <a:solidFill>
                  <a:srgbClr val="979899"/>
                </a:solidFill>
              </a:defRPr>
            </a:lvl6pPr>
            <a:lvl7pPr lvl="6" algn="ctr">
              <a:spcBef>
                <a:spcPts val="533"/>
              </a:spcBef>
              <a:spcAft>
                <a:spcPts val="0"/>
              </a:spcAft>
              <a:buClr>
                <a:srgbClr val="979899"/>
              </a:buClr>
              <a:buSzPts val="2000"/>
              <a:buNone/>
              <a:defRPr>
                <a:solidFill>
                  <a:srgbClr val="979899"/>
                </a:solidFill>
              </a:defRPr>
            </a:lvl7pPr>
            <a:lvl8pPr lvl="7" algn="ctr">
              <a:spcBef>
                <a:spcPts val="533"/>
              </a:spcBef>
              <a:spcAft>
                <a:spcPts val="0"/>
              </a:spcAft>
              <a:buClr>
                <a:srgbClr val="979899"/>
              </a:buClr>
              <a:buSzPts val="2000"/>
              <a:buNone/>
              <a:defRPr>
                <a:solidFill>
                  <a:srgbClr val="979899"/>
                </a:solidFill>
              </a:defRPr>
            </a:lvl8pPr>
            <a:lvl9pPr lvl="8" algn="ctr">
              <a:spcBef>
                <a:spcPts val="533"/>
              </a:spcBef>
              <a:spcAft>
                <a:spcPts val="0"/>
              </a:spcAft>
              <a:buClr>
                <a:srgbClr val="979899"/>
              </a:buClr>
              <a:buSzPts val="2000"/>
              <a:buNone/>
              <a:defRPr>
                <a:solidFill>
                  <a:srgbClr val="979899"/>
                </a:solidFill>
              </a:defRPr>
            </a:lvl9pPr>
          </a:lstStyle>
          <a:p>
            <a:endParaRPr/>
          </a:p>
        </p:txBody>
      </p:sp>
    </p:spTree>
    <p:extLst>
      <p:ext uri="{BB962C8B-B14F-4D97-AF65-F5344CB8AC3E}">
        <p14:creationId xmlns:p14="http://schemas.microsoft.com/office/powerpoint/2010/main" val="423825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51329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Header 3">
  <p:cSld name="Section Header 3">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l="6814" r="6822"/>
          <a:stretch/>
        </p:blipFill>
        <p:spPr>
          <a:xfrm>
            <a:off x="0" y="1"/>
            <a:ext cx="12239160" cy="6917529"/>
          </a:xfrm>
          <a:prstGeom prst="rect">
            <a:avLst/>
          </a:prstGeom>
          <a:noFill/>
          <a:ln>
            <a:noFill/>
          </a:ln>
        </p:spPr>
      </p:pic>
      <p:sp>
        <p:nvSpPr>
          <p:cNvPr id="27" name="Google Shape;27;p4"/>
          <p:cNvSpPr/>
          <p:nvPr/>
        </p:nvSpPr>
        <p:spPr>
          <a:xfrm>
            <a:off x="-21388" y="-31911"/>
            <a:ext cx="7098965" cy="6949440"/>
          </a:xfrm>
          <a:custGeom>
            <a:avLst/>
            <a:gdLst/>
            <a:ahLst/>
            <a:cxnLst/>
            <a:rect l="l" t="t" r="r" b="b"/>
            <a:pathLst>
              <a:path w="390702" h="382472" extrusionOk="0">
                <a:moveTo>
                  <a:pt x="0" y="0"/>
                </a:moveTo>
                <a:lnTo>
                  <a:pt x="190560" y="98"/>
                </a:lnTo>
                <a:lnTo>
                  <a:pt x="390702" y="382472"/>
                </a:lnTo>
                <a:lnTo>
                  <a:pt x="673" y="382129"/>
                </a:lnTo>
                <a:cubicBezTo>
                  <a:pt x="-921" y="190263"/>
                  <a:pt x="1062" y="127911"/>
                  <a:pt x="0" y="0"/>
                </a:cubicBezTo>
                <a:close/>
              </a:path>
            </a:pathLst>
          </a:custGeom>
          <a:gradFill>
            <a:gsLst>
              <a:gs pos="0">
                <a:srgbClr val="514689">
                  <a:alpha val="49803"/>
                </a:srgbClr>
              </a:gs>
              <a:gs pos="100000">
                <a:srgbClr val="514689">
                  <a:alpha val="82745"/>
                </a:srgbClr>
              </a:gs>
            </a:gsLst>
            <a:lin ang="540000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 sz="2400" b="0" i="0" u="none" strike="noStrike" cap="none">
                <a:solidFill>
                  <a:schemeClr val="dk2"/>
                </a:solidFill>
                <a:latin typeface="Calibri"/>
                <a:ea typeface="Calibri"/>
                <a:cs typeface="Calibri"/>
                <a:sym typeface="Calibri"/>
              </a:rPr>
              <a:t>   </a:t>
            </a:r>
            <a:endParaRPr sz="2400"/>
          </a:p>
        </p:txBody>
      </p:sp>
      <p:pic>
        <p:nvPicPr>
          <p:cNvPr id="28" name="Google Shape;28;p4"/>
          <p:cNvPicPr preferRelativeResize="0"/>
          <p:nvPr/>
        </p:nvPicPr>
        <p:blipFill rotWithShape="1">
          <a:blip r:embed="rId3">
            <a:alphaModFix/>
          </a:blip>
          <a:srcRect/>
          <a:stretch/>
        </p:blipFill>
        <p:spPr>
          <a:xfrm>
            <a:off x="248386" y="932900"/>
            <a:ext cx="3405828" cy="479789"/>
          </a:xfrm>
          <a:prstGeom prst="rect">
            <a:avLst/>
          </a:prstGeom>
          <a:noFill/>
          <a:ln>
            <a:noFill/>
          </a:ln>
        </p:spPr>
      </p:pic>
      <p:sp>
        <p:nvSpPr>
          <p:cNvPr id="29" name="Google Shape;29;p4"/>
          <p:cNvSpPr txBox="1">
            <a:spLocks noGrp="1"/>
          </p:cNvSpPr>
          <p:nvPr>
            <p:ph type="ctrTitle"/>
          </p:nvPr>
        </p:nvSpPr>
        <p:spPr>
          <a:xfrm>
            <a:off x="636056" y="2267284"/>
            <a:ext cx="4668533" cy="182672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2800"/>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subTitle" idx="1"/>
          </p:nvPr>
        </p:nvSpPr>
        <p:spPr>
          <a:xfrm>
            <a:off x="636056" y="4167450"/>
            <a:ext cx="4668533" cy="2270781"/>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000"/>
              <a:buNone/>
              <a:defRPr sz="2667">
                <a:solidFill>
                  <a:schemeClr val="lt1"/>
                </a:solidFill>
              </a:defRPr>
            </a:lvl1pPr>
            <a:lvl2pPr lvl="1" algn="ctr">
              <a:spcBef>
                <a:spcPts val="453"/>
              </a:spcBef>
              <a:spcAft>
                <a:spcPts val="0"/>
              </a:spcAft>
              <a:buClr>
                <a:srgbClr val="979899"/>
              </a:buClr>
              <a:buSzPts val="1360"/>
              <a:buNone/>
              <a:defRPr>
                <a:solidFill>
                  <a:srgbClr val="979899"/>
                </a:solidFill>
              </a:defRPr>
            </a:lvl2pPr>
            <a:lvl3pPr lvl="2" algn="ctr">
              <a:spcBef>
                <a:spcPts val="373"/>
              </a:spcBef>
              <a:spcAft>
                <a:spcPts val="0"/>
              </a:spcAft>
              <a:buClr>
                <a:srgbClr val="979899"/>
              </a:buClr>
              <a:buSzPts val="1400"/>
              <a:buNone/>
              <a:defRPr>
                <a:solidFill>
                  <a:srgbClr val="979899"/>
                </a:solidFill>
              </a:defRPr>
            </a:lvl3pPr>
            <a:lvl4pPr lvl="3" algn="ctr">
              <a:spcBef>
                <a:spcPts val="373"/>
              </a:spcBef>
              <a:spcAft>
                <a:spcPts val="0"/>
              </a:spcAft>
              <a:buClr>
                <a:srgbClr val="979899"/>
              </a:buClr>
              <a:buSzPts val="1400"/>
              <a:buNone/>
              <a:defRPr>
                <a:solidFill>
                  <a:srgbClr val="979899"/>
                </a:solidFill>
              </a:defRPr>
            </a:lvl4pPr>
            <a:lvl5pPr lvl="4" algn="ctr">
              <a:spcBef>
                <a:spcPts val="373"/>
              </a:spcBef>
              <a:spcAft>
                <a:spcPts val="0"/>
              </a:spcAft>
              <a:buClr>
                <a:srgbClr val="979899"/>
              </a:buClr>
              <a:buSzPts val="1400"/>
              <a:buNone/>
              <a:defRPr>
                <a:solidFill>
                  <a:srgbClr val="979899"/>
                </a:solidFill>
              </a:defRPr>
            </a:lvl5pPr>
            <a:lvl6pPr lvl="5" algn="ctr">
              <a:spcBef>
                <a:spcPts val="533"/>
              </a:spcBef>
              <a:spcAft>
                <a:spcPts val="0"/>
              </a:spcAft>
              <a:buClr>
                <a:srgbClr val="979899"/>
              </a:buClr>
              <a:buSzPts val="2000"/>
              <a:buNone/>
              <a:defRPr>
                <a:solidFill>
                  <a:srgbClr val="979899"/>
                </a:solidFill>
              </a:defRPr>
            </a:lvl6pPr>
            <a:lvl7pPr lvl="6" algn="ctr">
              <a:spcBef>
                <a:spcPts val="533"/>
              </a:spcBef>
              <a:spcAft>
                <a:spcPts val="0"/>
              </a:spcAft>
              <a:buClr>
                <a:srgbClr val="979899"/>
              </a:buClr>
              <a:buSzPts val="2000"/>
              <a:buNone/>
              <a:defRPr>
                <a:solidFill>
                  <a:srgbClr val="979899"/>
                </a:solidFill>
              </a:defRPr>
            </a:lvl7pPr>
            <a:lvl8pPr lvl="7" algn="ctr">
              <a:spcBef>
                <a:spcPts val="533"/>
              </a:spcBef>
              <a:spcAft>
                <a:spcPts val="0"/>
              </a:spcAft>
              <a:buClr>
                <a:srgbClr val="979899"/>
              </a:buClr>
              <a:buSzPts val="2000"/>
              <a:buNone/>
              <a:defRPr>
                <a:solidFill>
                  <a:srgbClr val="979899"/>
                </a:solidFill>
              </a:defRPr>
            </a:lvl8pPr>
            <a:lvl9pPr lvl="8" algn="ctr">
              <a:spcBef>
                <a:spcPts val="533"/>
              </a:spcBef>
              <a:spcAft>
                <a:spcPts val="0"/>
              </a:spcAft>
              <a:buClr>
                <a:srgbClr val="979899"/>
              </a:buClr>
              <a:buSzPts val="2000"/>
              <a:buNone/>
              <a:defRPr>
                <a:solidFill>
                  <a:srgbClr val="979899"/>
                </a:solidFill>
              </a:defRPr>
            </a:lvl9pPr>
          </a:lstStyle>
          <a:p>
            <a:endParaRPr/>
          </a:p>
        </p:txBody>
      </p:sp>
    </p:spTree>
    <p:extLst>
      <p:ext uri="{BB962C8B-B14F-4D97-AF65-F5344CB8AC3E}">
        <p14:creationId xmlns:p14="http://schemas.microsoft.com/office/powerpoint/2010/main" val="2675802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spTree>
      <p:nvGrpSpPr>
        <p:cNvPr id="1" name="Shape 31"/>
        <p:cNvGrpSpPr/>
        <p:nvPr/>
      </p:nvGrpSpPr>
      <p:grpSpPr>
        <a:xfrm>
          <a:off x="0" y="0"/>
          <a:ext cx="0" cy="0"/>
          <a:chOff x="0" y="0"/>
          <a:chExt cx="0" cy="0"/>
        </a:xfrm>
      </p:grpSpPr>
      <p:pic>
        <p:nvPicPr>
          <p:cNvPr id="32" name="Google Shape;32;p5"/>
          <p:cNvPicPr preferRelativeResize="0"/>
          <p:nvPr/>
        </p:nvPicPr>
        <p:blipFill rotWithShape="1">
          <a:blip r:embed="rId2">
            <a:alphaModFix/>
          </a:blip>
          <a:srcRect l="455" r="455"/>
          <a:stretch/>
        </p:blipFill>
        <p:spPr>
          <a:xfrm>
            <a:off x="1" y="-3941"/>
            <a:ext cx="12191999" cy="6865892"/>
          </a:xfrm>
          <a:prstGeom prst="rect">
            <a:avLst/>
          </a:prstGeom>
          <a:noFill/>
          <a:ln>
            <a:noFill/>
          </a:ln>
        </p:spPr>
      </p:pic>
      <p:sp>
        <p:nvSpPr>
          <p:cNvPr id="33" name="Google Shape;33;p5"/>
          <p:cNvSpPr/>
          <p:nvPr/>
        </p:nvSpPr>
        <p:spPr>
          <a:xfrm>
            <a:off x="-21388" y="-31911"/>
            <a:ext cx="7098965" cy="6949440"/>
          </a:xfrm>
          <a:custGeom>
            <a:avLst/>
            <a:gdLst/>
            <a:ahLst/>
            <a:cxnLst/>
            <a:rect l="l" t="t" r="r" b="b"/>
            <a:pathLst>
              <a:path w="390702" h="382472" extrusionOk="0">
                <a:moveTo>
                  <a:pt x="0" y="0"/>
                </a:moveTo>
                <a:lnTo>
                  <a:pt x="190560" y="98"/>
                </a:lnTo>
                <a:lnTo>
                  <a:pt x="390702" y="382472"/>
                </a:lnTo>
                <a:lnTo>
                  <a:pt x="673" y="382129"/>
                </a:lnTo>
                <a:cubicBezTo>
                  <a:pt x="-921" y="190263"/>
                  <a:pt x="1062" y="127911"/>
                  <a:pt x="0" y="0"/>
                </a:cubicBezTo>
                <a:close/>
              </a:path>
            </a:pathLst>
          </a:custGeom>
          <a:gradFill>
            <a:gsLst>
              <a:gs pos="0">
                <a:srgbClr val="514689">
                  <a:alpha val="70980"/>
                </a:srgbClr>
              </a:gs>
              <a:gs pos="100000">
                <a:srgbClr val="514689"/>
              </a:gs>
            </a:gsLst>
            <a:lin ang="540000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 sz="2400" b="0" i="0" u="none" strike="noStrike" cap="none">
                <a:solidFill>
                  <a:schemeClr val="dk2"/>
                </a:solidFill>
                <a:latin typeface="Calibri"/>
                <a:ea typeface="Calibri"/>
                <a:cs typeface="Calibri"/>
                <a:sym typeface="Calibri"/>
              </a:rPr>
              <a:t>   </a:t>
            </a:r>
            <a:endParaRPr sz="2400"/>
          </a:p>
        </p:txBody>
      </p:sp>
      <p:pic>
        <p:nvPicPr>
          <p:cNvPr id="34" name="Google Shape;34;p5"/>
          <p:cNvPicPr preferRelativeResize="0"/>
          <p:nvPr/>
        </p:nvPicPr>
        <p:blipFill rotWithShape="1">
          <a:blip r:embed="rId3">
            <a:alphaModFix/>
          </a:blip>
          <a:srcRect/>
          <a:stretch/>
        </p:blipFill>
        <p:spPr>
          <a:xfrm>
            <a:off x="248386" y="932900"/>
            <a:ext cx="3405828" cy="479789"/>
          </a:xfrm>
          <a:prstGeom prst="rect">
            <a:avLst/>
          </a:prstGeom>
          <a:noFill/>
          <a:ln>
            <a:noFill/>
          </a:ln>
        </p:spPr>
      </p:pic>
      <p:sp>
        <p:nvSpPr>
          <p:cNvPr id="35" name="Google Shape;35;p5"/>
          <p:cNvSpPr txBox="1">
            <a:spLocks noGrp="1"/>
          </p:cNvSpPr>
          <p:nvPr>
            <p:ph type="ctrTitle"/>
          </p:nvPr>
        </p:nvSpPr>
        <p:spPr>
          <a:xfrm>
            <a:off x="636056" y="2267284"/>
            <a:ext cx="4668533" cy="182672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2800"/>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subTitle" idx="1"/>
          </p:nvPr>
        </p:nvSpPr>
        <p:spPr>
          <a:xfrm>
            <a:off x="636056" y="4167450"/>
            <a:ext cx="4668533" cy="2270781"/>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000"/>
              <a:buNone/>
              <a:defRPr sz="2667">
                <a:solidFill>
                  <a:schemeClr val="lt1"/>
                </a:solidFill>
              </a:defRPr>
            </a:lvl1pPr>
            <a:lvl2pPr lvl="1" algn="ctr">
              <a:spcBef>
                <a:spcPts val="453"/>
              </a:spcBef>
              <a:spcAft>
                <a:spcPts val="0"/>
              </a:spcAft>
              <a:buClr>
                <a:srgbClr val="979899"/>
              </a:buClr>
              <a:buSzPts val="1360"/>
              <a:buNone/>
              <a:defRPr>
                <a:solidFill>
                  <a:srgbClr val="979899"/>
                </a:solidFill>
              </a:defRPr>
            </a:lvl2pPr>
            <a:lvl3pPr lvl="2" algn="ctr">
              <a:spcBef>
                <a:spcPts val="373"/>
              </a:spcBef>
              <a:spcAft>
                <a:spcPts val="0"/>
              </a:spcAft>
              <a:buClr>
                <a:srgbClr val="979899"/>
              </a:buClr>
              <a:buSzPts val="1400"/>
              <a:buNone/>
              <a:defRPr>
                <a:solidFill>
                  <a:srgbClr val="979899"/>
                </a:solidFill>
              </a:defRPr>
            </a:lvl3pPr>
            <a:lvl4pPr lvl="3" algn="ctr">
              <a:spcBef>
                <a:spcPts val="373"/>
              </a:spcBef>
              <a:spcAft>
                <a:spcPts val="0"/>
              </a:spcAft>
              <a:buClr>
                <a:srgbClr val="979899"/>
              </a:buClr>
              <a:buSzPts val="1400"/>
              <a:buNone/>
              <a:defRPr>
                <a:solidFill>
                  <a:srgbClr val="979899"/>
                </a:solidFill>
              </a:defRPr>
            </a:lvl4pPr>
            <a:lvl5pPr lvl="4" algn="ctr">
              <a:spcBef>
                <a:spcPts val="373"/>
              </a:spcBef>
              <a:spcAft>
                <a:spcPts val="0"/>
              </a:spcAft>
              <a:buClr>
                <a:srgbClr val="979899"/>
              </a:buClr>
              <a:buSzPts val="1400"/>
              <a:buNone/>
              <a:defRPr>
                <a:solidFill>
                  <a:srgbClr val="979899"/>
                </a:solidFill>
              </a:defRPr>
            </a:lvl5pPr>
            <a:lvl6pPr lvl="5" algn="ctr">
              <a:spcBef>
                <a:spcPts val="533"/>
              </a:spcBef>
              <a:spcAft>
                <a:spcPts val="0"/>
              </a:spcAft>
              <a:buClr>
                <a:srgbClr val="979899"/>
              </a:buClr>
              <a:buSzPts val="2000"/>
              <a:buNone/>
              <a:defRPr>
                <a:solidFill>
                  <a:srgbClr val="979899"/>
                </a:solidFill>
              </a:defRPr>
            </a:lvl6pPr>
            <a:lvl7pPr lvl="6" algn="ctr">
              <a:spcBef>
                <a:spcPts val="533"/>
              </a:spcBef>
              <a:spcAft>
                <a:spcPts val="0"/>
              </a:spcAft>
              <a:buClr>
                <a:srgbClr val="979899"/>
              </a:buClr>
              <a:buSzPts val="2000"/>
              <a:buNone/>
              <a:defRPr>
                <a:solidFill>
                  <a:srgbClr val="979899"/>
                </a:solidFill>
              </a:defRPr>
            </a:lvl7pPr>
            <a:lvl8pPr lvl="7" algn="ctr">
              <a:spcBef>
                <a:spcPts val="533"/>
              </a:spcBef>
              <a:spcAft>
                <a:spcPts val="0"/>
              </a:spcAft>
              <a:buClr>
                <a:srgbClr val="979899"/>
              </a:buClr>
              <a:buSzPts val="2000"/>
              <a:buNone/>
              <a:defRPr>
                <a:solidFill>
                  <a:srgbClr val="979899"/>
                </a:solidFill>
              </a:defRPr>
            </a:lvl8pPr>
            <a:lvl9pPr lvl="8" algn="ctr">
              <a:spcBef>
                <a:spcPts val="533"/>
              </a:spcBef>
              <a:spcAft>
                <a:spcPts val="0"/>
              </a:spcAft>
              <a:buClr>
                <a:srgbClr val="979899"/>
              </a:buClr>
              <a:buSzPts val="2000"/>
              <a:buNone/>
              <a:defRPr>
                <a:solidFill>
                  <a:srgbClr val="979899"/>
                </a:solidFill>
              </a:defRPr>
            </a:lvl9pPr>
          </a:lstStyle>
          <a:p>
            <a:endParaRPr/>
          </a:p>
        </p:txBody>
      </p:sp>
    </p:spTree>
    <p:extLst>
      <p:ext uri="{BB962C8B-B14F-4D97-AF65-F5344CB8AC3E}">
        <p14:creationId xmlns:p14="http://schemas.microsoft.com/office/powerpoint/2010/main" val="3546369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Header 5">
  <p:cSld name="Section Header 5">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a:stretch/>
        </p:blipFill>
        <p:spPr>
          <a:xfrm>
            <a:off x="-67" y="0"/>
            <a:ext cx="12297200" cy="6858000"/>
          </a:xfrm>
          <a:prstGeom prst="rect">
            <a:avLst/>
          </a:prstGeom>
          <a:noFill/>
          <a:ln>
            <a:noFill/>
          </a:ln>
        </p:spPr>
      </p:pic>
      <p:sp>
        <p:nvSpPr>
          <p:cNvPr id="39" name="Google Shape;39;p6"/>
          <p:cNvSpPr/>
          <p:nvPr/>
        </p:nvSpPr>
        <p:spPr>
          <a:xfrm>
            <a:off x="-21388" y="-31911"/>
            <a:ext cx="7098965" cy="6949440"/>
          </a:xfrm>
          <a:custGeom>
            <a:avLst/>
            <a:gdLst/>
            <a:ahLst/>
            <a:cxnLst/>
            <a:rect l="l" t="t" r="r" b="b"/>
            <a:pathLst>
              <a:path w="390702" h="382472" extrusionOk="0">
                <a:moveTo>
                  <a:pt x="0" y="0"/>
                </a:moveTo>
                <a:lnTo>
                  <a:pt x="190560" y="98"/>
                </a:lnTo>
                <a:lnTo>
                  <a:pt x="390702" y="382472"/>
                </a:lnTo>
                <a:lnTo>
                  <a:pt x="673" y="382129"/>
                </a:lnTo>
                <a:cubicBezTo>
                  <a:pt x="-921" y="190263"/>
                  <a:pt x="1062" y="127911"/>
                  <a:pt x="0" y="0"/>
                </a:cubicBezTo>
                <a:close/>
              </a:path>
            </a:pathLst>
          </a:custGeom>
          <a:gradFill>
            <a:gsLst>
              <a:gs pos="0">
                <a:srgbClr val="514689">
                  <a:alpha val="70980"/>
                </a:srgbClr>
              </a:gs>
              <a:gs pos="100000">
                <a:srgbClr val="514689"/>
              </a:gs>
            </a:gsLst>
            <a:lin ang="540000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 sz="2400" b="0" i="0" u="none" strike="noStrike" cap="none">
                <a:solidFill>
                  <a:schemeClr val="dk2"/>
                </a:solidFill>
                <a:latin typeface="Calibri"/>
                <a:ea typeface="Calibri"/>
                <a:cs typeface="Calibri"/>
                <a:sym typeface="Calibri"/>
              </a:rPr>
              <a:t>   </a:t>
            </a:r>
            <a:endParaRPr sz="2400"/>
          </a:p>
        </p:txBody>
      </p:sp>
      <p:pic>
        <p:nvPicPr>
          <p:cNvPr id="40" name="Google Shape;40;p6"/>
          <p:cNvPicPr preferRelativeResize="0"/>
          <p:nvPr/>
        </p:nvPicPr>
        <p:blipFill rotWithShape="1">
          <a:blip r:embed="rId3">
            <a:alphaModFix/>
          </a:blip>
          <a:srcRect/>
          <a:stretch/>
        </p:blipFill>
        <p:spPr>
          <a:xfrm>
            <a:off x="248386" y="932900"/>
            <a:ext cx="3405828" cy="479789"/>
          </a:xfrm>
          <a:prstGeom prst="rect">
            <a:avLst/>
          </a:prstGeom>
          <a:noFill/>
          <a:ln>
            <a:noFill/>
          </a:ln>
        </p:spPr>
      </p:pic>
      <p:sp>
        <p:nvSpPr>
          <p:cNvPr id="41" name="Google Shape;41;p6"/>
          <p:cNvSpPr txBox="1">
            <a:spLocks noGrp="1"/>
          </p:cNvSpPr>
          <p:nvPr>
            <p:ph type="ctrTitle"/>
          </p:nvPr>
        </p:nvSpPr>
        <p:spPr>
          <a:xfrm>
            <a:off x="636056" y="2267284"/>
            <a:ext cx="4668533" cy="182672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2800"/>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subTitle" idx="1"/>
          </p:nvPr>
        </p:nvSpPr>
        <p:spPr>
          <a:xfrm>
            <a:off x="636056" y="4167450"/>
            <a:ext cx="4668533" cy="2270781"/>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000"/>
              <a:buNone/>
              <a:defRPr sz="2667">
                <a:solidFill>
                  <a:schemeClr val="lt1"/>
                </a:solidFill>
              </a:defRPr>
            </a:lvl1pPr>
            <a:lvl2pPr lvl="1" algn="ctr">
              <a:spcBef>
                <a:spcPts val="453"/>
              </a:spcBef>
              <a:spcAft>
                <a:spcPts val="0"/>
              </a:spcAft>
              <a:buClr>
                <a:srgbClr val="979899"/>
              </a:buClr>
              <a:buSzPts val="1360"/>
              <a:buNone/>
              <a:defRPr>
                <a:solidFill>
                  <a:srgbClr val="979899"/>
                </a:solidFill>
              </a:defRPr>
            </a:lvl2pPr>
            <a:lvl3pPr lvl="2" algn="ctr">
              <a:spcBef>
                <a:spcPts val="373"/>
              </a:spcBef>
              <a:spcAft>
                <a:spcPts val="0"/>
              </a:spcAft>
              <a:buClr>
                <a:srgbClr val="979899"/>
              </a:buClr>
              <a:buSzPts val="1400"/>
              <a:buNone/>
              <a:defRPr>
                <a:solidFill>
                  <a:srgbClr val="979899"/>
                </a:solidFill>
              </a:defRPr>
            </a:lvl3pPr>
            <a:lvl4pPr lvl="3" algn="ctr">
              <a:spcBef>
                <a:spcPts val="373"/>
              </a:spcBef>
              <a:spcAft>
                <a:spcPts val="0"/>
              </a:spcAft>
              <a:buClr>
                <a:srgbClr val="979899"/>
              </a:buClr>
              <a:buSzPts val="1400"/>
              <a:buNone/>
              <a:defRPr>
                <a:solidFill>
                  <a:srgbClr val="979899"/>
                </a:solidFill>
              </a:defRPr>
            </a:lvl4pPr>
            <a:lvl5pPr lvl="4" algn="ctr">
              <a:spcBef>
                <a:spcPts val="373"/>
              </a:spcBef>
              <a:spcAft>
                <a:spcPts val="0"/>
              </a:spcAft>
              <a:buClr>
                <a:srgbClr val="979899"/>
              </a:buClr>
              <a:buSzPts val="1400"/>
              <a:buNone/>
              <a:defRPr>
                <a:solidFill>
                  <a:srgbClr val="979899"/>
                </a:solidFill>
              </a:defRPr>
            </a:lvl5pPr>
            <a:lvl6pPr lvl="5" algn="ctr">
              <a:spcBef>
                <a:spcPts val="533"/>
              </a:spcBef>
              <a:spcAft>
                <a:spcPts val="0"/>
              </a:spcAft>
              <a:buClr>
                <a:srgbClr val="979899"/>
              </a:buClr>
              <a:buSzPts val="2000"/>
              <a:buNone/>
              <a:defRPr>
                <a:solidFill>
                  <a:srgbClr val="979899"/>
                </a:solidFill>
              </a:defRPr>
            </a:lvl6pPr>
            <a:lvl7pPr lvl="6" algn="ctr">
              <a:spcBef>
                <a:spcPts val="533"/>
              </a:spcBef>
              <a:spcAft>
                <a:spcPts val="0"/>
              </a:spcAft>
              <a:buClr>
                <a:srgbClr val="979899"/>
              </a:buClr>
              <a:buSzPts val="2000"/>
              <a:buNone/>
              <a:defRPr>
                <a:solidFill>
                  <a:srgbClr val="979899"/>
                </a:solidFill>
              </a:defRPr>
            </a:lvl7pPr>
            <a:lvl8pPr lvl="7" algn="ctr">
              <a:spcBef>
                <a:spcPts val="533"/>
              </a:spcBef>
              <a:spcAft>
                <a:spcPts val="0"/>
              </a:spcAft>
              <a:buClr>
                <a:srgbClr val="979899"/>
              </a:buClr>
              <a:buSzPts val="2000"/>
              <a:buNone/>
              <a:defRPr>
                <a:solidFill>
                  <a:srgbClr val="979899"/>
                </a:solidFill>
              </a:defRPr>
            </a:lvl8pPr>
            <a:lvl9pPr lvl="8" algn="ctr">
              <a:spcBef>
                <a:spcPts val="533"/>
              </a:spcBef>
              <a:spcAft>
                <a:spcPts val="0"/>
              </a:spcAft>
              <a:buClr>
                <a:srgbClr val="979899"/>
              </a:buClr>
              <a:buSzPts val="2000"/>
              <a:buNone/>
              <a:defRPr>
                <a:solidFill>
                  <a:srgbClr val="979899"/>
                </a:solidFill>
              </a:defRPr>
            </a:lvl9pPr>
          </a:lstStyle>
          <a:p>
            <a:endParaRPr/>
          </a:p>
        </p:txBody>
      </p:sp>
    </p:spTree>
    <p:extLst>
      <p:ext uri="{BB962C8B-B14F-4D97-AF65-F5344CB8AC3E}">
        <p14:creationId xmlns:p14="http://schemas.microsoft.com/office/powerpoint/2010/main" val="1684541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 Header 6">
  <p:cSld name="Section Header 6">
    <p:spTree>
      <p:nvGrpSpPr>
        <p:cNvPr id="1" name="Shape 43"/>
        <p:cNvGrpSpPr/>
        <p:nvPr/>
      </p:nvGrpSpPr>
      <p:grpSpPr>
        <a:xfrm>
          <a:off x="0" y="0"/>
          <a:ext cx="0" cy="0"/>
          <a:chOff x="0" y="0"/>
          <a:chExt cx="0" cy="0"/>
        </a:xfrm>
      </p:grpSpPr>
      <p:pic>
        <p:nvPicPr>
          <p:cNvPr id="44" name="Google Shape;44;p7"/>
          <p:cNvPicPr preferRelativeResize="0"/>
          <p:nvPr/>
        </p:nvPicPr>
        <p:blipFill>
          <a:blip r:embed="rId2">
            <a:alphaModFix/>
          </a:blip>
          <a:stretch>
            <a:fillRect/>
          </a:stretch>
        </p:blipFill>
        <p:spPr>
          <a:xfrm>
            <a:off x="45201" y="-31900"/>
            <a:ext cx="12192004" cy="6834171"/>
          </a:xfrm>
          <a:prstGeom prst="rect">
            <a:avLst/>
          </a:prstGeom>
          <a:noFill/>
          <a:ln>
            <a:noFill/>
          </a:ln>
        </p:spPr>
      </p:pic>
      <p:sp>
        <p:nvSpPr>
          <p:cNvPr id="45" name="Google Shape;45;p7"/>
          <p:cNvSpPr/>
          <p:nvPr/>
        </p:nvSpPr>
        <p:spPr>
          <a:xfrm>
            <a:off x="-21388" y="-31911"/>
            <a:ext cx="7098965" cy="6949440"/>
          </a:xfrm>
          <a:custGeom>
            <a:avLst/>
            <a:gdLst/>
            <a:ahLst/>
            <a:cxnLst/>
            <a:rect l="l" t="t" r="r" b="b"/>
            <a:pathLst>
              <a:path w="390702" h="382472" extrusionOk="0">
                <a:moveTo>
                  <a:pt x="0" y="0"/>
                </a:moveTo>
                <a:lnTo>
                  <a:pt x="190560" y="98"/>
                </a:lnTo>
                <a:lnTo>
                  <a:pt x="390702" y="382472"/>
                </a:lnTo>
                <a:lnTo>
                  <a:pt x="673" y="382129"/>
                </a:lnTo>
                <a:cubicBezTo>
                  <a:pt x="-921" y="190263"/>
                  <a:pt x="1062" y="127911"/>
                  <a:pt x="0" y="0"/>
                </a:cubicBezTo>
                <a:close/>
              </a:path>
            </a:pathLst>
          </a:custGeom>
          <a:gradFill>
            <a:gsLst>
              <a:gs pos="0">
                <a:srgbClr val="514689">
                  <a:alpha val="70980"/>
                </a:srgbClr>
              </a:gs>
              <a:gs pos="100000">
                <a:srgbClr val="514689"/>
              </a:gs>
            </a:gsLst>
            <a:lin ang="540000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 sz="2400" b="0" i="0" u="none" strike="noStrike" cap="none">
                <a:solidFill>
                  <a:schemeClr val="dk2"/>
                </a:solidFill>
                <a:latin typeface="Calibri"/>
                <a:ea typeface="Calibri"/>
                <a:cs typeface="Calibri"/>
                <a:sym typeface="Calibri"/>
              </a:rPr>
              <a:t>   </a:t>
            </a:r>
            <a:endParaRPr sz="2400"/>
          </a:p>
        </p:txBody>
      </p:sp>
      <p:pic>
        <p:nvPicPr>
          <p:cNvPr id="46" name="Google Shape;46;p7"/>
          <p:cNvPicPr preferRelativeResize="0"/>
          <p:nvPr/>
        </p:nvPicPr>
        <p:blipFill rotWithShape="1">
          <a:blip r:embed="rId3">
            <a:alphaModFix/>
          </a:blip>
          <a:srcRect/>
          <a:stretch/>
        </p:blipFill>
        <p:spPr>
          <a:xfrm>
            <a:off x="248386" y="932900"/>
            <a:ext cx="3405828" cy="479789"/>
          </a:xfrm>
          <a:prstGeom prst="rect">
            <a:avLst/>
          </a:prstGeom>
          <a:noFill/>
          <a:ln>
            <a:noFill/>
          </a:ln>
        </p:spPr>
      </p:pic>
      <p:sp>
        <p:nvSpPr>
          <p:cNvPr id="47" name="Google Shape;47;p7"/>
          <p:cNvSpPr txBox="1">
            <a:spLocks noGrp="1"/>
          </p:cNvSpPr>
          <p:nvPr>
            <p:ph type="ctrTitle"/>
          </p:nvPr>
        </p:nvSpPr>
        <p:spPr>
          <a:xfrm>
            <a:off x="636056" y="2267284"/>
            <a:ext cx="4668533" cy="182672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2800"/>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subTitle" idx="1"/>
          </p:nvPr>
        </p:nvSpPr>
        <p:spPr>
          <a:xfrm>
            <a:off x="636056" y="4167450"/>
            <a:ext cx="4668533" cy="2270781"/>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000"/>
              <a:buNone/>
              <a:defRPr sz="2667">
                <a:solidFill>
                  <a:schemeClr val="lt1"/>
                </a:solidFill>
              </a:defRPr>
            </a:lvl1pPr>
            <a:lvl2pPr lvl="1" algn="ctr">
              <a:spcBef>
                <a:spcPts val="453"/>
              </a:spcBef>
              <a:spcAft>
                <a:spcPts val="0"/>
              </a:spcAft>
              <a:buClr>
                <a:srgbClr val="979899"/>
              </a:buClr>
              <a:buSzPts val="1360"/>
              <a:buNone/>
              <a:defRPr>
                <a:solidFill>
                  <a:srgbClr val="979899"/>
                </a:solidFill>
              </a:defRPr>
            </a:lvl2pPr>
            <a:lvl3pPr lvl="2" algn="ctr">
              <a:spcBef>
                <a:spcPts val="373"/>
              </a:spcBef>
              <a:spcAft>
                <a:spcPts val="0"/>
              </a:spcAft>
              <a:buClr>
                <a:srgbClr val="979899"/>
              </a:buClr>
              <a:buSzPts val="1400"/>
              <a:buNone/>
              <a:defRPr>
                <a:solidFill>
                  <a:srgbClr val="979899"/>
                </a:solidFill>
              </a:defRPr>
            </a:lvl3pPr>
            <a:lvl4pPr lvl="3" algn="ctr">
              <a:spcBef>
                <a:spcPts val="373"/>
              </a:spcBef>
              <a:spcAft>
                <a:spcPts val="0"/>
              </a:spcAft>
              <a:buClr>
                <a:srgbClr val="979899"/>
              </a:buClr>
              <a:buSzPts val="1400"/>
              <a:buNone/>
              <a:defRPr>
                <a:solidFill>
                  <a:srgbClr val="979899"/>
                </a:solidFill>
              </a:defRPr>
            </a:lvl4pPr>
            <a:lvl5pPr lvl="4" algn="ctr">
              <a:spcBef>
                <a:spcPts val="373"/>
              </a:spcBef>
              <a:spcAft>
                <a:spcPts val="0"/>
              </a:spcAft>
              <a:buClr>
                <a:srgbClr val="979899"/>
              </a:buClr>
              <a:buSzPts val="1400"/>
              <a:buNone/>
              <a:defRPr>
                <a:solidFill>
                  <a:srgbClr val="979899"/>
                </a:solidFill>
              </a:defRPr>
            </a:lvl5pPr>
            <a:lvl6pPr lvl="5" algn="ctr">
              <a:spcBef>
                <a:spcPts val="533"/>
              </a:spcBef>
              <a:spcAft>
                <a:spcPts val="0"/>
              </a:spcAft>
              <a:buClr>
                <a:srgbClr val="979899"/>
              </a:buClr>
              <a:buSzPts val="2000"/>
              <a:buNone/>
              <a:defRPr>
                <a:solidFill>
                  <a:srgbClr val="979899"/>
                </a:solidFill>
              </a:defRPr>
            </a:lvl6pPr>
            <a:lvl7pPr lvl="6" algn="ctr">
              <a:spcBef>
                <a:spcPts val="533"/>
              </a:spcBef>
              <a:spcAft>
                <a:spcPts val="0"/>
              </a:spcAft>
              <a:buClr>
                <a:srgbClr val="979899"/>
              </a:buClr>
              <a:buSzPts val="2000"/>
              <a:buNone/>
              <a:defRPr>
                <a:solidFill>
                  <a:srgbClr val="979899"/>
                </a:solidFill>
              </a:defRPr>
            </a:lvl7pPr>
            <a:lvl8pPr lvl="7" algn="ctr">
              <a:spcBef>
                <a:spcPts val="533"/>
              </a:spcBef>
              <a:spcAft>
                <a:spcPts val="0"/>
              </a:spcAft>
              <a:buClr>
                <a:srgbClr val="979899"/>
              </a:buClr>
              <a:buSzPts val="2000"/>
              <a:buNone/>
              <a:defRPr>
                <a:solidFill>
                  <a:srgbClr val="979899"/>
                </a:solidFill>
              </a:defRPr>
            </a:lvl8pPr>
            <a:lvl9pPr lvl="8" algn="ctr">
              <a:spcBef>
                <a:spcPts val="533"/>
              </a:spcBef>
              <a:spcAft>
                <a:spcPts val="0"/>
              </a:spcAft>
              <a:buClr>
                <a:srgbClr val="979899"/>
              </a:buClr>
              <a:buSzPts val="2000"/>
              <a:buNone/>
              <a:defRPr>
                <a:solidFill>
                  <a:srgbClr val="979899"/>
                </a:solidFill>
              </a:defRPr>
            </a:lvl9pPr>
          </a:lstStyle>
          <a:p>
            <a:endParaRPr/>
          </a:p>
        </p:txBody>
      </p:sp>
    </p:spTree>
    <p:extLst>
      <p:ext uri="{BB962C8B-B14F-4D97-AF65-F5344CB8AC3E}">
        <p14:creationId xmlns:p14="http://schemas.microsoft.com/office/powerpoint/2010/main" val="3757929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Header 7">
  <p:cSld name="Section Header 7">
    <p:spTree>
      <p:nvGrpSpPr>
        <p:cNvPr id="1" name="Shape 49"/>
        <p:cNvGrpSpPr/>
        <p:nvPr/>
      </p:nvGrpSpPr>
      <p:grpSpPr>
        <a:xfrm>
          <a:off x="0" y="0"/>
          <a:ext cx="0" cy="0"/>
          <a:chOff x="0" y="0"/>
          <a:chExt cx="0" cy="0"/>
        </a:xfrm>
      </p:grpSpPr>
      <p:pic>
        <p:nvPicPr>
          <p:cNvPr id="50" name="Google Shape;50;p8"/>
          <p:cNvPicPr preferRelativeResize="0"/>
          <p:nvPr/>
        </p:nvPicPr>
        <p:blipFill rotWithShape="1">
          <a:blip r:embed="rId2">
            <a:alphaModFix/>
          </a:blip>
          <a:srcRect l="-621" t="31125" r="25270" b="9940"/>
          <a:stretch/>
        </p:blipFill>
        <p:spPr>
          <a:xfrm>
            <a:off x="-101600" y="-10521"/>
            <a:ext cx="12293600" cy="6868521"/>
          </a:xfrm>
          <a:prstGeom prst="rect">
            <a:avLst/>
          </a:prstGeom>
          <a:noFill/>
          <a:ln>
            <a:noFill/>
          </a:ln>
        </p:spPr>
      </p:pic>
      <p:sp>
        <p:nvSpPr>
          <p:cNvPr id="51" name="Google Shape;51;p8"/>
          <p:cNvSpPr/>
          <p:nvPr/>
        </p:nvSpPr>
        <p:spPr>
          <a:xfrm>
            <a:off x="-21388" y="-31911"/>
            <a:ext cx="7098965" cy="6949440"/>
          </a:xfrm>
          <a:custGeom>
            <a:avLst/>
            <a:gdLst/>
            <a:ahLst/>
            <a:cxnLst/>
            <a:rect l="l" t="t" r="r" b="b"/>
            <a:pathLst>
              <a:path w="390702" h="382472" extrusionOk="0">
                <a:moveTo>
                  <a:pt x="0" y="0"/>
                </a:moveTo>
                <a:lnTo>
                  <a:pt x="190560" y="98"/>
                </a:lnTo>
                <a:lnTo>
                  <a:pt x="390702" y="382472"/>
                </a:lnTo>
                <a:lnTo>
                  <a:pt x="673" y="382129"/>
                </a:lnTo>
                <a:cubicBezTo>
                  <a:pt x="-921" y="190263"/>
                  <a:pt x="1062" y="127911"/>
                  <a:pt x="0" y="0"/>
                </a:cubicBezTo>
                <a:close/>
              </a:path>
            </a:pathLst>
          </a:custGeom>
          <a:gradFill>
            <a:gsLst>
              <a:gs pos="0">
                <a:srgbClr val="514689">
                  <a:alpha val="70980"/>
                </a:srgbClr>
              </a:gs>
              <a:gs pos="100000">
                <a:srgbClr val="514689"/>
              </a:gs>
            </a:gsLst>
            <a:lin ang="540000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 sz="2400" b="0" i="0" u="none" strike="noStrike" cap="none">
                <a:solidFill>
                  <a:schemeClr val="dk2"/>
                </a:solidFill>
                <a:latin typeface="Calibri"/>
                <a:ea typeface="Calibri"/>
                <a:cs typeface="Calibri"/>
                <a:sym typeface="Calibri"/>
              </a:rPr>
              <a:t>   </a:t>
            </a:r>
            <a:endParaRPr sz="2400"/>
          </a:p>
        </p:txBody>
      </p:sp>
      <p:pic>
        <p:nvPicPr>
          <p:cNvPr id="52" name="Google Shape;52;p8"/>
          <p:cNvPicPr preferRelativeResize="0"/>
          <p:nvPr/>
        </p:nvPicPr>
        <p:blipFill rotWithShape="1">
          <a:blip r:embed="rId3">
            <a:alphaModFix/>
          </a:blip>
          <a:srcRect/>
          <a:stretch/>
        </p:blipFill>
        <p:spPr>
          <a:xfrm>
            <a:off x="248386" y="932900"/>
            <a:ext cx="3405828" cy="479789"/>
          </a:xfrm>
          <a:prstGeom prst="rect">
            <a:avLst/>
          </a:prstGeom>
          <a:noFill/>
          <a:ln>
            <a:noFill/>
          </a:ln>
        </p:spPr>
      </p:pic>
      <p:sp>
        <p:nvSpPr>
          <p:cNvPr id="53" name="Google Shape;53;p8"/>
          <p:cNvSpPr txBox="1">
            <a:spLocks noGrp="1"/>
          </p:cNvSpPr>
          <p:nvPr>
            <p:ph type="ctrTitle"/>
          </p:nvPr>
        </p:nvSpPr>
        <p:spPr>
          <a:xfrm>
            <a:off x="636056" y="2267284"/>
            <a:ext cx="4668533" cy="182672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2800"/>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
          <p:cNvSpPr txBox="1">
            <a:spLocks noGrp="1"/>
          </p:cNvSpPr>
          <p:nvPr>
            <p:ph type="subTitle" idx="1"/>
          </p:nvPr>
        </p:nvSpPr>
        <p:spPr>
          <a:xfrm>
            <a:off x="636056" y="4167450"/>
            <a:ext cx="4668533" cy="2270781"/>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000"/>
              <a:buNone/>
              <a:defRPr sz="2667">
                <a:solidFill>
                  <a:schemeClr val="lt1"/>
                </a:solidFill>
              </a:defRPr>
            </a:lvl1pPr>
            <a:lvl2pPr lvl="1" algn="ctr">
              <a:spcBef>
                <a:spcPts val="453"/>
              </a:spcBef>
              <a:spcAft>
                <a:spcPts val="0"/>
              </a:spcAft>
              <a:buClr>
                <a:srgbClr val="979899"/>
              </a:buClr>
              <a:buSzPts val="1360"/>
              <a:buNone/>
              <a:defRPr>
                <a:solidFill>
                  <a:srgbClr val="979899"/>
                </a:solidFill>
              </a:defRPr>
            </a:lvl2pPr>
            <a:lvl3pPr lvl="2" algn="ctr">
              <a:spcBef>
                <a:spcPts val="373"/>
              </a:spcBef>
              <a:spcAft>
                <a:spcPts val="0"/>
              </a:spcAft>
              <a:buClr>
                <a:srgbClr val="979899"/>
              </a:buClr>
              <a:buSzPts val="1400"/>
              <a:buNone/>
              <a:defRPr>
                <a:solidFill>
                  <a:srgbClr val="979899"/>
                </a:solidFill>
              </a:defRPr>
            </a:lvl3pPr>
            <a:lvl4pPr lvl="3" algn="ctr">
              <a:spcBef>
                <a:spcPts val="373"/>
              </a:spcBef>
              <a:spcAft>
                <a:spcPts val="0"/>
              </a:spcAft>
              <a:buClr>
                <a:srgbClr val="979899"/>
              </a:buClr>
              <a:buSzPts val="1400"/>
              <a:buNone/>
              <a:defRPr>
                <a:solidFill>
                  <a:srgbClr val="979899"/>
                </a:solidFill>
              </a:defRPr>
            </a:lvl4pPr>
            <a:lvl5pPr lvl="4" algn="ctr">
              <a:spcBef>
                <a:spcPts val="373"/>
              </a:spcBef>
              <a:spcAft>
                <a:spcPts val="0"/>
              </a:spcAft>
              <a:buClr>
                <a:srgbClr val="979899"/>
              </a:buClr>
              <a:buSzPts val="1400"/>
              <a:buNone/>
              <a:defRPr>
                <a:solidFill>
                  <a:srgbClr val="979899"/>
                </a:solidFill>
              </a:defRPr>
            </a:lvl5pPr>
            <a:lvl6pPr lvl="5" algn="ctr">
              <a:spcBef>
                <a:spcPts val="533"/>
              </a:spcBef>
              <a:spcAft>
                <a:spcPts val="0"/>
              </a:spcAft>
              <a:buClr>
                <a:srgbClr val="979899"/>
              </a:buClr>
              <a:buSzPts val="2000"/>
              <a:buNone/>
              <a:defRPr>
                <a:solidFill>
                  <a:srgbClr val="979899"/>
                </a:solidFill>
              </a:defRPr>
            </a:lvl6pPr>
            <a:lvl7pPr lvl="6" algn="ctr">
              <a:spcBef>
                <a:spcPts val="533"/>
              </a:spcBef>
              <a:spcAft>
                <a:spcPts val="0"/>
              </a:spcAft>
              <a:buClr>
                <a:srgbClr val="979899"/>
              </a:buClr>
              <a:buSzPts val="2000"/>
              <a:buNone/>
              <a:defRPr>
                <a:solidFill>
                  <a:srgbClr val="979899"/>
                </a:solidFill>
              </a:defRPr>
            </a:lvl7pPr>
            <a:lvl8pPr lvl="7" algn="ctr">
              <a:spcBef>
                <a:spcPts val="533"/>
              </a:spcBef>
              <a:spcAft>
                <a:spcPts val="0"/>
              </a:spcAft>
              <a:buClr>
                <a:srgbClr val="979899"/>
              </a:buClr>
              <a:buSzPts val="2000"/>
              <a:buNone/>
              <a:defRPr>
                <a:solidFill>
                  <a:srgbClr val="979899"/>
                </a:solidFill>
              </a:defRPr>
            </a:lvl8pPr>
            <a:lvl9pPr lvl="8" algn="ctr">
              <a:spcBef>
                <a:spcPts val="533"/>
              </a:spcBef>
              <a:spcAft>
                <a:spcPts val="0"/>
              </a:spcAft>
              <a:buClr>
                <a:srgbClr val="979899"/>
              </a:buClr>
              <a:buSzPts val="2000"/>
              <a:buNone/>
              <a:defRPr>
                <a:solidFill>
                  <a:srgbClr val="979899"/>
                </a:solidFill>
              </a:defRPr>
            </a:lvl9pPr>
          </a:lstStyle>
          <a:p>
            <a:endParaRPr/>
          </a:p>
        </p:txBody>
      </p:sp>
    </p:spTree>
    <p:extLst>
      <p:ext uri="{BB962C8B-B14F-4D97-AF65-F5344CB8AC3E}">
        <p14:creationId xmlns:p14="http://schemas.microsoft.com/office/powerpoint/2010/main" val="2178245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ection Header 8">
  <p:cSld name="Section Header 8">
    <p:spTree>
      <p:nvGrpSpPr>
        <p:cNvPr id="1" name="Shape 55"/>
        <p:cNvGrpSpPr/>
        <p:nvPr/>
      </p:nvGrpSpPr>
      <p:grpSpPr>
        <a:xfrm>
          <a:off x="0" y="0"/>
          <a:ext cx="0" cy="0"/>
          <a:chOff x="0" y="0"/>
          <a:chExt cx="0" cy="0"/>
        </a:xfrm>
      </p:grpSpPr>
      <p:pic>
        <p:nvPicPr>
          <p:cNvPr id="56" name="Google Shape;56;p9"/>
          <p:cNvPicPr preferRelativeResize="0"/>
          <p:nvPr/>
        </p:nvPicPr>
        <p:blipFill rotWithShape="1">
          <a:blip r:embed="rId2">
            <a:alphaModFix/>
          </a:blip>
          <a:srcRect t="2390" b="2390"/>
          <a:stretch/>
        </p:blipFill>
        <p:spPr>
          <a:xfrm>
            <a:off x="1488" y="1"/>
            <a:ext cx="12189021" cy="6858001"/>
          </a:xfrm>
          <a:prstGeom prst="rect">
            <a:avLst/>
          </a:prstGeom>
          <a:noFill/>
          <a:ln>
            <a:noFill/>
          </a:ln>
        </p:spPr>
      </p:pic>
      <p:sp>
        <p:nvSpPr>
          <p:cNvPr id="57" name="Google Shape;57;p9"/>
          <p:cNvSpPr/>
          <p:nvPr/>
        </p:nvSpPr>
        <p:spPr>
          <a:xfrm>
            <a:off x="-21388" y="-31911"/>
            <a:ext cx="7098965" cy="6949440"/>
          </a:xfrm>
          <a:custGeom>
            <a:avLst/>
            <a:gdLst/>
            <a:ahLst/>
            <a:cxnLst/>
            <a:rect l="l" t="t" r="r" b="b"/>
            <a:pathLst>
              <a:path w="390702" h="382472" extrusionOk="0">
                <a:moveTo>
                  <a:pt x="0" y="0"/>
                </a:moveTo>
                <a:lnTo>
                  <a:pt x="190560" y="98"/>
                </a:lnTo>
                <a:lnTo>
                  <a:pt x="390702" y="382472"/>
                </a:lnTo>
                <a:lnTo>
                  <a:pt x="673" y="382129"/>
                </a:lnTo>
                <a:cubicBezTo>
                  <a:pt x="-921" y="190263"/>
                  <a:pt x="1062" y="127911"/>
                  <a:pt x="0" y="0"/>
                </a:cubicBezTo>
                <a:close/>
              </a:path>
            </a:pathLst>
          </a:custGeom>
          <a:gradFill>
            <a:gsLst>
              <a:gs pos="0">
                <a:srgbClr val="514689">
                  <a:alpha val="70980"/>
                </a:srgbClr>
              </a:gs>
              <a:gs pos="100000">
                <a:srgbClr val="514689"/>
              </a:gs>
            </a:gsLst>
            <a:lin ang="540000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 sz="2400" b="0" i="0" u="none" strike="noStrike" cap="none">
                <a:solidFill>
                  <a:schemeClr val="dk2"/>
                </a:solidFill>
                <a:latin typeface="Calibri"/>
                <a:ea typeface="Calibri"/>
                <a:cs typeface="Calibri"/>
                <a:sym typeface="Calibri"/>
              </a:rPr>
              <a:t>   </a:t>
            </a:r>
            <a:endParaRPr sz="2400"/>
          </a:p>
        </p:txBody>
      </p:sp>
      <p:pic>
        <p:nvPicPr>
          <p:cNvPr id="58" name="Google Shape;58;p9"/>
          <p:cNvPicPr preferRelativeResize="0"/>
          <p:nvPr/>
        </p:nvPicPr>
        <p:blipFill rotWithShape="1">
          <a:blip r:embed="rId3">
            <a:alphaModFix/>
          </a:blip>
          <a:srcRect/>
          <a:stretch/>
        </p:blipFill>
        <p:spPr>
          <a:xfrm>
            <a:off x="248386" y="932900"/>
            <a:ext cx="3405828" cy="479789"/>
          </a:xfrm>
          <a:prstGeom prst="rect">
            <a:avLst/>
          </a:prstGeom>
          <a:noFill/>
          <a:ln>
            <a:noFill/>
          </a:ln>
        </p:spPr>
      </p:pic>
      <p:sp>
        <p:nvSpPr>
          <p:cNvPr id="59" name="Google Shape;59;p9"/>
          <p:cNvSpPr txBox="1">
            <a:spLocks noGrp="1"/>
          </p:cNvSpPr>
          <p:nvPr>
            <p:ph type="ctrTitle"/>
          </p:nvPr>
        </p:nvSpPr>
        <p:spPr>
          <a:xfrm>
            <a:off x="636056" y="2267284"/>
            <a:ext cx="4668533" cy="182672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2800"/>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subTitle" idx="1"/>
          </p:nvPr>
        </p:nvSpPr>
        <p:spPr>
          <a:xfrm>
            <a:off x="636056" y="4167450"/>
            <a:ext cx="4668533" cy="2270781"/>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000"/>
              <a:buNone/>
              <a:defRPr sz="2667">
                <a:solidFill>
                  <a:schemeClr val="lt1"/>
                </a:solidFill>
              </a:defRPr>
            </a:lvl1pPr>
            <a:lvl2pPr lvl="1" algn="ctr">
              <a:spcBef>
                <a:spcPts val="453"/>
              </a:spcBef>
              <a:spcAft>
                <a:spcPts val="0"/>
              </a:spcAft>
              <a:buClr>
                <a:srgbClr val="979899"/>
              </a:buClr>
              <a:buSzPts val="1360"/>
              <a:buNone/>
              <a:defRPr>
                <a:solidFill>
                  <a:srgbClr val="979899"/>
                </a:solidFill>
              </a:defRPr>
            </a:lvl2pPr>
            <a:lvl3pPr lvl="2" algn="ctr">
              <a:spcBef>
                <a:spcPts val="373"/>
              </a:spcBef>
              <a:spcAft>
                <a:spcPts val="0"/>
              </a:spcAft>
              <a:buClr>
                <a:srgbClr val="979899"/>
              </a:buClr>
              <a:buSzPts val="1400"/>
              <a:buNone/>
              <a:defRPr>
                <a:solidFill>
                  <a:srgbClr val="979899"/>
                </a:solidFill>
              </a:defRPr>
            </a:lvl3pPr>
            <a:lvl4pPr lvl="3" algn="ctr">
              <a:spcBef>
                <a:spcPts val="373"/>
              </a:spcBef>
              <a:spcAft>
                <a:spcPts val="0"/>
              </a:spcAft>
              <a:buClr>
                <a:srgbClr val="979899"/>
              </a:buClr>
              <a:buSzPts val="1400"/>
              <a:buNone/>
              <a:defRPr>
                <a:solidFill>
                  <a:srgbClr val="979899"/>
                </a:solidFill>
              </a:defRPr>
            </a:lvl4pPr>
            <a:lvl5pPr lvl="4" algn="ctr">
              <a:spcBef>
                <a:spcPts val="373"/>
              </a:spcBef>
              <a:spcAft>
                <a:spcPts val="0"/>
              </a:spcAft>
              <a:buClr>
                <a:srgbClr val="979899"/>
              </a:buClr>
              <a:buSzPts val="1400"/>
              <a:buNone/>
              <a:defRPr>
                <a:solidFill>
                  <a:srgbClr val="979899"/>
                </a:solidFill>
              </a:defRPr>
            </a:lvl5pPr>
            <a:lvl6pPr lvl="5" algn="ctr">
              <a:spcBef>
                <a:spcPts val="533"/>
              </a:spcBef>
              <a:spcAft>
                <a:spcPts val="0"/>
              </a:spcAft>
              <a:buClr>
                <a:srgbClr val="979899"/>
              </a:buClr>
              <a:buSzPts val="2000"/>
              <a:buNone/>
              <a:defRPr>
                <a:solidFill>
                  <a:srgbClr val="979899"/>
                </a:solidFill>
              </a:defRPr>
            </a:lvl6pPr>
            <a:lvl7pPr lvl="6" algn="ctr">
              <a:spcBef>
                <a:spcPts val="533"/>
              </a:spcBef>
              <a:spcAft>
                <a:spcPts val="0"/>
              </a:spcAft>
              <a:buClr>
                <a:srgbClr val="979899"/>
              </a:buClr>
              <a:buSzPts val="2000"/>
              <a:buNone/>
              <a:defRPr>
                <a:solidFill>
                  <a:srgbClr val="979899"/>
                </a:solidFill>
              </a:defRPr>
            </a:lvl7pPr>
            <a:lvl8pPr lvl="7" algn="ctr">
              <a:spcBef>
                <a:spcPts val="533"/>
              </a:spcBef>
              <a:spcAft>
                <a:spcPts val="0"/>
              </a:spcAft>
              <a:buClr>
                <a:srgbClr val="979899"/>
              </a:buClr>
              <a:buSzPts val="2000"/>
              <a:buNone/>
              <a:defRPr>
                <a:solidFill>
                  <a:srgbClr val="979899"/>
                </a:solidFill>
              </a:defRPr>
            </a:lvl8pPr>
            <a:lvl9pPr lvl="8" algn="ctr">
              <a:spcBef>
                <a:spcPts val="533"/>
              </a:spcBef>
              <a:spcAft>
                <a:spcPts val="0"/>
              </a:spcAft>
              <a:buClr>
                <a:srgbClr val="979899"/>
              </a:buClr>
              <a:buSzPts val="2000"/>
              <a:buNone/>
              <a:defRPr>
                <a:solidFill>
                  <a:srgbClr val="979899"/>
                </a:solidFill>
              </a:defRPr>
            </a:lvl9pPr>
          </a:lstStyle>
          <a:p>
            <a:endParaRPr/>
          </a:p>
        </p:txBody>
      </p:sp>
    </p:spTree>
    <p:extLst>
      <p:ext uri="{BB962C8B-B14F-4D97-AF65-F5344CB8AC3E}">
        <p14:creationId xmlns:p14="http://schemas.microsoft.com/office/powerpoint/2010/main" val="2859494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464743" y="169881"/>
            <a:ext cx="9573685" cy="1016000"/>
          </a:xfrm>
          <a:prstGeom prst="rect">
            <a:avLst/>
          </a:prstGeom>
          <a:noFill/>
          <a:ln>
            <a:noFill/>
          </a:ln>
        </p:spPr>
        <p:txBody>
          <a:bodyPr spcFirstLastPara="1" wrap="square" lIns="0" tIns="0" rIns="91425" bIns="45700" anchor="b" anchorCtr="0">
            <a:noAutofit/>
          </a:bodyPr>
          <a:lstStyle>
            <a:lvl1pPr lvl="0" algn="l">
              <a:lnSpc>
                <a:spcPct val="90000"/>
              </a:lnSpc>
              <a:spcBef>
                <a:spcPts val="0"/>
              </a:spcBef>
              <a:spcAft>
                <a:spcPts val="0"/>
              </a:spcAft>
              <a:buClr>
                <a:schemeClr val="dk2"/>
              </a:buClr>
              <a:buSzPts val="2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1241840" y="2035613"/>
            <a:ext cx="9796587" cy="3968748"/>
          </a:xfrm>
          <a:prstGeom prst="rect">
            <a:avLst/>
          </a:prstGeom>
          <a:noFill/>
          <a:ln>
            <a:noFill/>
          </a:ln>
        </p:spPr>
        <p:txBody>
          <a:bodyPr spcFirstLastPara="1" wrap="square" lIns="0" tIns="0" rIns="91425" bIns="45700" anchor="t" anchorCtr="0">
            <a:noAutofit/>
          </a:bodyPr>
          <a:lstStyle>
            <a:lvl1pPr marL="609585" lvl="0" indent="-457189" algn="l">
              <a:spcBef>
                <a:spcPts val="480"/>
              </a:spcBef>
              <a:spcAft>
                <a:spcPts val="0"/>
              </a:spcAft>
              <a:buSzPts val="1800"/>
              <a:buChar char="•"/>
              <a:defRPr/>
            </a:lvl1pPr>
            <a:lvl2pPr marL="1219170" lvl="1" indent="-426709" algn="l">
              <a:spcBef>
                <a:spcPts val="480"/>
              </a:spcBef>
              <a:spcAft>
                <a:spcPts val="0"/>
              </a:spcAft>
              <a:buClr>
                <a:schemeClr val="dk1"/>
              </a:buClr>
              <a:buSzPts val="144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64" name="Google Shape;64;p10"/>
          <p:cNvSpPr txBox="1">
            <a:spLocks noGrp="1"/>
          </p:cNvSpPr>
          <p:nvPr>
            <p:ph type="body" idx="2"/>
          </p:nvPr>
        </p:nvSpPr>
        <p:spPr>
          <a:xfrm>
            <a:off x="1464742" y="1195843"/>
            <a:ext cx="9573684" cy="609600"/>
          </a:xfrm>
          <a:prstGeom prst="rect">
            <a:avLst/>
          </a:prstGeom>
          <a:noFill/>
          <a:ln>
            <a:noFill/>
          </a:ln>
        </p:spPr>
        <p:txBody>
          <a:bodyPr spcFirstLastPara="1" wrap="square" lIns="0" tIns="0" rIns="91425" bIns="45700" anchor="t" anchorCtr="0">
            <a:noAutofit/>
          </a:bodyPr>
          <a:lstStyle>
            <a:lvl1pPr marL="609585" lvl="0" indent="-304792" algn="l">
              <a:lnSpc>
                <a:spcPct val="85000"/>
              </a:lnSpc>
              <a:spcBef>
                <a:spcPts val="0"/>
              </a:spcBef>
              <a:spcAft>
                <a:spcPts val="0"/>
              </a:spcAft>
              <a:buSzPts val="2000"/>
              <a:buNone/>
              <a:defRPr sz="2667">
                <a:solidFill>
                  <a:schemeClr val="accent2"/>
                </a:solidFill>
              </a:defRPr>
            </a:lvl1pPr>
            <a:lvl2pPr marL="1219170" lvl="1" indent="-304792" algn="l">
              <a:spcBef>
                <a:spcPts val="453"/>
              </a:spcBef>
              <a:spcAft>
                <a:spcPts val="0"/>
              </a:spcAft>
              <a:buClr>
                <a:schemeClr val="dk1"/>
              </a:buClr>
              <a:buSzPts val="1360"/>
              <a:buNone/>
              <a:defRPr/>
            </a:lvl2pPr>
            <a:lvl3pPr marL="1828754" lvl="2" indent="-304792" algn="l">
              <a:spcBef>
                <a:spcPts val="373"/>
              </a:spcBef>
              <a:spcAft>
                <a:spcPts val="0"/>
              </a:spcAft>
              <a:buClr>
                <a:schemeClr val="dk1"/>
              </a:buClr>
              <a:buSzPts val="1400"/>
              <a:buNone/>
              <a:defRPr/>
            </a:lvl3pPr>
            <a:lvl4pPr marL="2438339" lvl="3" indent="-304792" algn="l">
              <a:spcBef>
                <a:spcPts val="373"/>
              </a:spcBef>
              <a:spcAft>
                <a:spcPts val="0"/>
              </a:spcAft>
              <a:buClr>
                <a:schemeClr val="dk1"/>
              </a:buClr>
              <a:buSzPts val="1400"/>
              <a:buNone/>
              <a:defRPr/>
            </a:lvl4pPr>
            <a:lvl5pPr marL="3047924" lvl="4" indent="-304792" algn="l">
              <a:spcBef>
                <a:spcPts val="373"/>
              </a:spcBef>
              <a:spcAft>
                <a:spcPts val="0"/>
              </a:spcAft>
              <a:buClr>
                <a:schemeClr val="dk1"/>
              </a:buClr>
              <a:buSzPts val="14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65" name="Google Shape;65;p10"/>
          <p:cNvSpPr txBox="1">
            <a:spLocks noGrp="1"/>
          </p:cNvSpPr>
          <p:nvPr>
            <p:ph type="dt" idx="10"/>
          </p:nvPr>
        </p:nvSpPr>
        <p:spPr>
          <a:xfrm>
            <a:off x="3133344" y="6436626"/>
            <a:ext cx="1133856" cy="22436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162659" y="6374244"/>
            <a:ext cx="6908800" cy="308355"/>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11074399" y="6374245"/>
            <a:ext cx="462327" cy="30835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2594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End Slide">
  <p:cSld name="End Slide">
    <p:bg>
      <p:bgPr>
        <a:gradFill>
          <a:gsLst>
            <a:gs pos="0">
              <a:srgbClr val="514689"/>
            </a:gs>
            <a:gs pos="100000">
              <a:srgbClr val="938FC3"/>
            </a:gs>
          </a:gsLst>
          <a:lin ang="14520000" scaled="0"/>
        </a:gradFill>
        <a:effectLst/>
      </p:bgPr>
    </p:bg>
    <p:spTree>
      <p:nvGrpSpPr>
        <p:cNvPr id="1" name="Shape 68"/>
        <p:cNvGrpSpPr/>
        <p:nvPr/>
      </p:nvGrpSpPr>
      <p:grpSpPr>
        <a:xfrm>
          <a:off x="0" y="0"/>
          <a:ext cx="0" cy="0"/>
          <a:chOff x="0" y="0"/>
          <a:chExt cx="0" cy="0"/>
        </a:xfrm>
      </p:grpSpPr>
      <p:sp>
        <p:nvSpPr>
          <p:cNvPr id="69" name="Google Shape;69;p11"/>
          <p:cNvSpPr/>
          <p:nvPr/>
        </p:nvSpPr>
        <p:spPr>
          <a:xfrm>
            <a:off x="-21388" y="-31911"/>
            <a:ext cx="7098965" cy="6949440"/>
          </a:xfrm>
          <a:custGeom>
            <a:avLst/>
            <a:gdLst/>
            <a:ahLst/>
            <a:cxnLst/>
            <a:rect l="l" t="t" r="r" b="b"/>
            <a:pathLst>
              <a:path w="390702" h="382472" extrusionOk="0">
                <a:moveTo>
                  <a:pt x="0" y="0"/>
                </a:moveTo>
                <a:lnTo>
                  <a:pt x="190560" y="98"/>
                </a:lnTo>
                <a:lnTo>
                  <a:pt x="390702" y="382472"/>
                </a:lnTo>
                <a:lnTo>
                  <a:pt x="673" y="382129"/>
                </a:lnTo>
                <a:cubicBezTo>
                  <a:pt x="-921" y="190263"/>
                  <a:pt x="1062" y="127911"/>
                  <a:pt x="0" y="0"/>
                </a:cubicBezTo>
                <a:close/>
              </a:path>
            </a:pathLst>
          </a:custGeom>
          <a:gradFill>
            <a:gsLst>
              <a:gs pos="0">
                <a:srgbClr val="514689">
                  <a:alpha val="27843"/>
                </a:srgbClr>
              </a:gs>
              <a:gs pos="100000">
                <a:srgbClr val="514689"/>
              </a:gs>
            </a:gsLst>
            <a:lin ang="540000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 sz="2400" b="0" i="0" u="none" strike="noStrike" cap="none">
                <a:solidFill>
                  <a:schemeClr val="dk2"/>
                </a:solidFill>
                <a:latin typeface="Calibri"/>
                <a:ea typeface="Calibri"/>
                <a:cs typeface="Calibri"/>
                <a:sym typeface="Calibri"/>
              </a:rPr>
              <a:t>   </a:t>
            </a:r>
            <a:endParaRPr sz="2400"/>
          </a:p>
        </p:txBody>
      </p:sp>
      <p:sp>
        <p:nvSpPr>
          <p:cNvPr id="70" name="Google Shape;70;p11"/>
          <p:cNvSpPr txBox="1">
            <a:spLocks noGrp="1"/>
          </p:cNvSpPr>
          <p:nvPr>
            <p:ph type="dt" idx="10"/>
          </p:nvPr>
        </p:nvSpPr>
        <p:spPr>
          <a:xfrm>
            <a:off x="9141059" y="6044750"/>
            <a:ext cx="1930400" cy="224367"/>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ftr" idx="11"/>
          </p:nvPr>
        </p:nvSpPr>
        <p:spPr>
          <a:xfrm>
            <a:off x="4162659" y="6386280"/>
            <a:ext cx="6908800" cy="308355"/>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sldNum" idx="12"/>
          </p:nvPr>
        </p:nvSpPr>
        <p:spPr>
          <a:xfrm>
            <a:off x="11074399" y="6376319"/>
            <a:ext cx="462327" cy="308355"/>
          </a:xfrm>
          <a:prstGeom prst="rect">
            <a:avLst/>
          </a:prstGeom>
          <a:noFill/>
          <a:ln>
            <a:noFill/>
          </a:ln>
        </p:spPr>
        <p:txBody>
          <a:bodyPr spcFirstLastPara="1" wrap="square" lIns="0" tIns="0" rIns="0" bIns="0" anchor="b" anchorCtr="0">
            <a:noAutofit/>
          </a:bodyPr>
          <a:lstStyle>
            <a:lvl1pPr marL="0" lvl="0" indent="0" algn="r">
              <a:spcBef>
                <a:spcPts val="0"/>
              </a:spcBef>
              <a:buNone/>
              <a:defRPr sz="1867" b="0" i="0" u="none" strike="noStrike" cap="none">
                <a:solidFill>
                  <a:srgbClr val="FFFFFF"/>
                </a:solidFill>
                <a:latin typeface="Calibri"/>
                <a:ea typeface="Calibri"/>
                <a:cs typeface="Calibri"/>
                <a:sym typeface="Calibri"/>
              </a:defRPr>
            </a:lvl1pPr>
            <a:lvl2pPr marL="0" lvl="1" indent="0" algn="r">
              <a:spcBef>
                <a:spcPts val="0"/>
              </a:spcBef>
              <a:buNone/>
              <a:defRPr sz="1867" b="0" i="0" u="none" strike="noStrike" cap="none">
                <a:solidFill>
                  <a:srgbClr val="FFFFFF"/>
                </a:solidFill>
                <a:latin typeface="Calibri"/>
                <a:ea typeface="Calibri"/>
                <a:cs typeface="Calibri"/>
                <a:sym typeface="Calibri"/>
              </a:defRPr>
            </a:lvl2pPr>
            <a:lvl3pPr marL="0" lvl="2" indent="0" algn="r">
              <a:spcBef>
                <a:spcPts val="0"/>
              </a:spcBef>
              <a:buNone/>
              <a:defRPr sz="1867" b="0" i="0" u="none" strike="noStrike" cap="none">
                <a:solidFill>
                  <a:srgbClr val="FFFFFF"/>
                </a:solidFill>
                <a:latin typeface="Calibri"/>
                <a:ea typeface="Calibri"/>
                <a:cs typeface="Calibri"/>
                <a:sym typeface="Calibri"/>
              </a:defRPr>
            </a:lvl3pPr>
            <a:lvl4pPr marL="0" lvl="3" indent="0" algn="r">
              <a:spcBef>
                <a:spcPts val="0"/>
              </a:spcBef>
              <a:buNone/>
              <a:defRPr sz="1867" b="0" i="0" u="none" strike="noStrike" cap="none">
                <a:solidFill>
                  <a:srgbClr val="FFFFFF"/>
                </a:solidFill>
                <a:latin typeface="Calibri"/>
                <a:ea typeface="Calibri"/>
                <a:cs typeface="Calibri"/>
                <a:sym typeface="Calibri"/>
              </a:defRPr>
            </a:lvl4pPr>
            <a:lvl5pPr marL="0" lvl="4" indent="0" algn="r">
              <a:spcBef>
                <a:spcPts val="0"/>
              </a:spcBef>
              <a:buNone/>
              <a:defRPr sz="1867" b="0" i="0" u="none" strike="noStrike" cap="none">
                <a:solidFill>
                  <a:srgbClr val="FFFFFF"/>
                </a:solidFill>
                <a:latin typeface="Calibri"/>
                <a:ea typeface="Calibri"/>
                <a:cs typeface="Calibri"/>
                <a:sym typeface="Calibri"/>
              </a:defRPr>
            </a:lvl5pPr>
            <a:lvl6pPr marL="0" lvl="5" indent="0" algn="r">
              <a:spcBef>
                <a:spcPts val="0"/>
              </a:spcBef>
              <a:buNone/>
              <a:defRPr sz="1867" b="0" i="0" u="none" strike="noStrike" cap="none">
                <a:solidFill>
                  <a:srgbClr val="FFFFFF"/>
                </a:solidFill>
                <a:latin typeface="Calibri"/>
                <a:ea typeface="Calibri"/>
                <a:cs typeface="Calibri"/>
                <a:sym typeface="Calibri"/>
              </a:defRPr>
            </a:lvl6pPr>
            <a:lvl7pPr marL="0" lvl="6" indent="0" algn="r">
              <a:spcBef>
                <a:spcPts val="0"/>
              </a:spcBef>
              <a:buNone/>
              <a:defRPr sz="1867" b="0" i="0" u="none" strike="noStrike" cap="none">
                <a:solidFill>
                  <a:srgbClr val="FFFFFF"/>
                </a:solidFill>
                <a:latin typeface="Calibri"/>
                <a:ea typeface="Calibri"/>
                <a:cs typeface="Calibri"/>
                <a:sym typeface="Calibri"/>
              </a:defRPr>
            </a:lvl7pPr>
            <a:lvl8pPr marL="0" lvl="7" indent="0" algn="r">
              <a:spcBef>
                <a:spcPts val="0"/>
              </a:spcBef>
              <a:buNone/>
              <a:defRPr sz="1867" b="0" i="0" u="none" strike="noStrike" cap="none">
                <a:solidFill>
                  <a:srgbClr val="FFFFFF"/>
                </a:solidFill>
                <a:latin typeface="Calibri"/>
                <a:ea typeface="Calibri"/>
                <a:cs typeface="Calibri"/>
                <a:sym typeface="Calibri"/>
              </a:defRPr>
            </a:lvl8pPr>
            <a:lvl9pPr marL="0" lvl="8" indent="0" algn="r">
              <a:spcBef>
                <a:spcPts val="0"/>
              </a:spcBef>
              <a:buNone/>
              <a:defRPr sz="1867" b="0" i="0" u="none" strike="noStrike" cap="none">
                <a:solidFill>
                  <a:srgbClr val="FFFFFF"/>
                </a:solidFill>
                <a:latin typeface="Calibri"/>
                <a:ea typeface="Calibri"/>
                <a:cs typeface="Calibri"/>
                <a:sym typeface="Calibri"/>
              </a:defRPr>
            </a:lvl9pPr>
          </a:lstStyle>
          <a:p>
            <a:fld id="{00000000-1234-1234-1234-123412341234}" type="slidenum">
              <a:rPr lang="en" smtClean="0"/>
              <a:pPr/>
              <a:t>‹#›</a:t>
            </a:fld>
            <a:endParaRPr lang="en"/>
          </a:p>
        </p:txBody>
      </p:sp>
      <p:sp>
        <p:nvSpPr>
          <p:cNvPr id="73" name="Google Shape;73;p11"/>
          <p:cNvSpPr txBox="1">
            <a:spLocks noGrp="1"/>
          </p:cNvSpPr>
          <p:nvPr>
            <p:ph type="ctrTitle"/>
          </p:nvPr>
        </p:nvSpPr>
        <p:spPr>
          <a:xfrm>
            <a:off x="1429994" y="2757255"/>
            <a:ext cx="8996397" cy="116843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000"/>
              <a:buFont typeface="Calibri"/>
              <a:buNone/>
              <a:defRPr sz="53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subTitle" idx="1"/>
          </p:nvPr>
        </p:nvSpPr>
        <p:spPr>
          <a:xfrm>
            <a:off x="1468256" y="3993687"/>
            <a:ext cx="8966819" cy="914400"/>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400"/>
              <a:buNone/>
              <a:defRPr sz="3200">
                <a:solidFill>
                  <a:schemeClr val="lt1"/>
                </a:solidFill>
              </a:defRPr>
            </a:lvl1pPr>
            <a:lvl2pPr lvl="1" algn="ctr">
              <a:spcBef>
                <a:spcPts val="453"/>
              </a:spcBef>
              <a:spcAft>
                <a:spcPts val="0"/>
              </a:spcAft>
              <a:buClr>
                <a:srgbClr val="979899"/>
              </a:buClr>
              <a:buSzPts val="1360"/>
              <a:buNone/>
              <a:defRPr>
                <a:solidFill>
                  <a:srgbClr val="979899"/>
                </a:solidFill>
              </a:defRPr>
            </a:lvl2pPr>
            <a:lvl3pPr lvl="2" algn="ctr">
              <a:spcBef>
                <a:spcPts val="373"/>
              </a:spcBef>
              <a:spcAft>
                <a:spcPts val="0"/>
              </a:spcAft>
              <a:buClr>
                <a:srgbClr val="979899"/>
              </a:buClr>
              <a:buSzPts val="1400"/>
              <a:buNone/>
              <a:defRPr>
                <a:solidFill>
                  <a:srgbClr val="979899"/>
                </a:solidFill>
              </a:defRPr>
            </a:lvl3pPr>
            <a:lvl4pPr lvl="3" algn="ctr">
              <a:spcBef>
                <a:spcPts val="373"/>
              </a:spcBef>
              <a:spcAft>
                <a:spcPts val="0"/>
              </a:spcAft>
              <a:buClr>
                <a:srgbClr val="979899"/>
              </a:buClr>
              <a:buSzPts val="1400"/>
              <a:buNone/>
              <a:defRPr>
                <a:solidFill>
                  <a:srgbClr val="979899"/>
                </a:solidFill>
              </a:defRPr>
            </a:lvl4pPr>
            <a:lvl5pPr lvl="4" algn="ctr">
              <a:spcBef>
                <a:spcPts val="373"/>
              </a:spcBef>
              <a:spcAft>
                <a:spcPts val="0"/>
              </a:spcAft>
              <a:buClr>
                <a:srgbClr val="979899"/>
              </a:buClr>
              <a:buSzPts val="1400"/>
              <a:buNone/>
              <a:defRPr>
                <a:solidFill>
                  <a:srgbClr val="979899"/>
                </a:solidFill>
              </a:defRPr>
            </a:lvl5pPr>
            <a:lvl6pPr lvl="5" algn="ctr">
              <a:spcBef>
                <a:spcPts val="533"/>
              </a:spcBef>
              <a:spcAft>
                <a:spcPts val="0"/>
              </a:spcAft>
              <a:buClr>
                <a:srgbClr val="979899"/>
              </a:buClr>
              <a:buSzPts val="2000"/>
              <a:buNone/>
              <a:defRPr>
                <a:solidFill>
                  <a:srgbClr val="979899"/>
                </a:solidFill>
              </a:defRPr>
            </a:lvl6pPr>
            <a:lvl7pPr lvl="6" algn="ctr">
              <a:spcBef>
                <a:spcPts val="533"/>
              </a:spcBef>
              <a:spcAft>
                <a:spcPts val="0"/>
              </a:spcAft>
              <a:buClr>
                <a:srgbClr val="979899"/>
              </a:buClr>
              <a:buSzPts val="2000"/>
              <a:buNone/>
              <a:defRPr>
                <a:solidFill>
                  <a:srgbClr val="979899"/>
                </a:solidFill>
              </a:defRPr>
            </a:lvl7pPr>
            <a:lvl8pPr lvl="7" algn="ctr">
              <a:spcBef>
                <a:spcPts val="533"/>
              </a:spcBef>
              <a:spcAft>
                <a:spcPts val="0"/>
              </a:spcAft>
              <a:buClr>
                <a:srgbClr val="979899"/>
              </a:buClr>
              <a:buSzPts val="2000"/>
              <a:buNone/>
              <a:defRPr>
                <a:solidFill>
                  <a:srgbClr val="979899"/>
                </a:solidFill>
              </a:defRPr>
            </a:lvl8pPr>
            <a:lvl9pPr lvl="8" algn="ctr">
              <a:spcBef>
                <a:spcPts val="533"/>
              </a:spcBef>
              <a:spcAft>
                <a:spcPts val="0"/>
              </a:spcAft>
              <a:buClr>
                <a:srgbClr val="979899"/>
              </a:buClr>
              <a:buSzPts val="2000"/>
              <a:buNone/>
              <a:defRPr>
                <a:solidFill>
                  <a:srgbClr val="979899"/>
                </a:solidFill>
              </a:defRPr>
            </a:lvl9pPr>
          </a:lstStyle>
          <a:p>
            <a:endParaRPr/>
          </a:p>
        </p:txBody>
      </p:sp>
      <p:pic>
        <p:nvPicPr>
          <p:cNvPr id="75" name="Google Shape;75;p11"/>
          <p:cNvPicPr preferRelativeResize="0"/>
          <p:nvPr/>
        </p:nvPicPr>
        <p:blipFill rotWithShape="1">
          <a:blip r:embed="rId2">
            <a:alphaModFix/>
          </a:blip>
          <a:srcRect/>
          <a:stretch/>
        </p:blipFill>
        <p:spPr>
          <a:xfrm>
            <a:off x="1001291" y="6356491"/>
            <a:ext cx="2286685" cy="341824"/>
          </a:xfrm>
          <a:prstGeom prst="rect">
            <a:avLst/>
          </a:prstGeom>
          <a:noFill/>
          <a:ln>
            <a:noFill/>
          </a:ln>
        </p:spPr>
      </p:pic>
    </p:spTree>
    <p:extLst>
      <p:ext uri="{BB962C8B-B14F-4D97-AF65-F5344CB8AC3E}">
        <p14:creationId xmlns:p14="http://schemas.microsoft.com/office/powerpoint/2010/main" val="2690294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76"/>
        <p:cNvGrpSpPr/>
        <p:nvPr/>
      </p:nvGrpSpPr>
      <p:grpSpPr>
        <a:xfrm>
          <a:off x="0" y="0"/>
          <a:ext cx="0" cy="0"/>
          <a:chOff x="0" y="0"/>
          <a:chExt cx="0" cy="0"/>
        </a:xfrm>
      </p:grpSpPr>
      <p:sp>
        <p:nvSpPr>
          <p:cNvPr id="77" name="Google Shape;77;p12"/>
          <p:cNvSpPr txBox="1">
            <a:spLocks noGrp="1"/>
          </p:cNvSpPr>
          <p:nvPr>
            <p:ph type="dt" idx="10"/>
          </p:nvPr>
        </p:nvSpPr>
        <p:spPr>
          <a:xfrm>
            <a:off x="3594261" y="6436626"/>
            <a:ext cx="1133856" cy="224367"/>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162659" y="6374244"/>
            <a:ext cx="6908800" cy="308355"/>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11074399" y="6374245"/>
            <a:ext cx="462327" cy="30835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pic>
        <p:nvPicPr>
          <p:cNvPr id="80" name="Google Shape;80;p12"/>
          <p:cNvPicPr preferRelativeResize="0"/>
          <p:nvPr/>
        </p:nvPicPr>
        <p:blipFill rotWithShape="1">
          <a:blip r:embed="rId2">
            <a:alphaModFix/>
          </a:blip>
          <a:srcRect/>
          <a:stretch/>
        </p:blipFill>
        <p:spPr>
          <a:xfrm>
            <a:off x="943217" y="6328494"/>
            <a:ext cx="2384508" cy="452796"/>
          </a:xfrm>
          <a:prstGeom prst="rect">
            <a:avLst/>
          </a:prstGeom>
          <a:noFill/>
          <a:ln>
            <a:noFill/>
          </a:ln>
        </p:spPr>
      </p:pic>
    </p:spTree>
    <p:extLst>
      <p:ext uri="{BB962C8B-B14F-4D97-AF65-F5344CB8AC3E}">
        <p14:creationId xmlns:p14="http://schemas.microsoft.com/office/powerpoint/2010/main" val="3111051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sz="1467"/>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83" name="Google Shape;83;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sz="1467"/>
            </a:lvl1pPr>
            <a:lvl2pPr marL="1219170" lvl="1" indent="-423323" algn="l">
              <a:lnSpc>
                <a:spcPct val="90000"/>
              </a:lnSpc>
              <a:spcBef>
                <a:spcPts val="533"/>
              </a:spcBef>
              <a:spcAft>
                <a:spcPts val="0"/>
              </a:spcAft>
              <a:buClr>
                <a:schemeClr val="dk1"/>
              </a:buClr>
              <a:buSzPts val="1400"/>
              <a:buChar char="-"/>
              <a:defRPr sz="1467"/>
            </a:lvl2pPr>
            <a:lvl3pPr marL="1828754" lvl="2" indent="-423323" algn="l">
              <a:lnSpc>
                <a:spcPct val="90000"/>
              </a:lnSpc>
              <a:spcBef>
                <a:spcPts val="533"/>
              </a:spcBef>
              <a:spcAft>
                <a:spcPts val="0"/>
              </a:spcAft>
              <a:buClr>
                <a:schemeClr val="dk1"/>
              </a:buClr>
              <a:buSzPts val="1400"/>
              <a:buChar char="•"/>
              <a:defRPr sz="1467"/>
            </a:lvl3pPr>
            <a:lvl4pPr marL="2438339" lvl="3" indent="-423323" algn="l">
              <a:lnSpc>
                <a:spcPct val="90000"/>
              </a:lnSpc>
              <a:spcBef>
                <a:spcPts val="533"/>
              </a:spcBef>
              <a:spcAft>
                <a:spcPts val="0"/>
              </a:spcAft>
              <a:buClr>
                <a:schemeClr val="dk1"/>
              </a:buClr>
              <a:buSzPts val="1400"/>
              <a:buChar char="•"/>
              <a:defRPr sz="1467"/>
            </a:lvl4pPr>
            <a:lvl5pPr marL="3047924" lvl="4" indent="-423323" algn="l">
              <a:lnSpc>
                <a:spcPct val="90000"/>
              </a:lnSpc>
              <a:spcBef>
                <a:spcPts val="533"/>
              </a:spcBef>
              <a:spcAft>
                <a:spcPts val="0"/>
              </a:spcAft>
              <a:buClr>
                <a:schemeClr val="dk1"/>
              </a:buClr>
              <a:buSzPts val="1400"/>
              <a:buChar char="•"/>
              <a:defRPr sz="1467"/>
            </a:lvl5pPr>
            <a:lvl6pPr marL="3657509" lvl="5" indent="-423323" algn="l">
              <a:lnSpc>
                <a:spcPct val="90000"/>
              </a:lnSpc>
              <a:spcBef>
                <a:spcPts val="533"/>
              </a:spcBef>
              <a:spcAft>
                <a:spcPts val="0"/>
              </a:spcAft>
              <a:buClr>
                <a:schemeClr val="dk1"/>
              </a:buClr>
              <a:buSzPts val="1400"/>
              <a:buChar char="•"/>
              <a:defRPr sz="1467"/>
            </a:lvl6pPr>
            <a:lvl7pPr marL="4267093" lvl="6" indent="-423323" algn="l">
              <a:lnSpc>
                <a:spcPct val="90000"/>
              </a:lnSpc>
              <a:spcBef>
                <a:spcPts val="533"/>
              </a:spcBef>
              <a:spcAft>
                <a:spcPts val="0"/>
              </a:spcAft>
              <a:buClr>
                <a:schemeClr val="dk1"/>
              </a:buClr>
              <a:buSzPts val="1400"/>
              <a:buChar char="•"/>
              <a:defRPr sz="1467"/>
            </a:lvl7pPr>
            <a:lvl8pPr marL="4876678" lvl="7" indent="-423323" algn="l">
              <a:lnSpc>
                <a:spcPct val="90000"/>
              </a:lnSpc>
              <a:spcBef>
                <a:spcPts val="533"/>
              </a:spcBef>
              <a:spcAft>
                <a:spcPts val="0"/>
              </a:spcAft>
              <a:buClr>
                <a:schemeClr val="dk1"/>
              </a:buClr>
              <a:buSzPts val="1400"/>
              <a:buChar char="•"/>
              <a:defRPr sz="1467"/>
            </a:lvl8pPr>
            <a:lvl9pPr marL="5486263" lvl="8" indent="-423323" algn="l">
              <a:lnSpc>
                <a:spcPct val="90000"/>
              </a:lnSpc>
              <a:spcBef>
                <a:spcPts val="533"/>
              </a:spcBef>
              <a:spcAft>
                <a:spcPts val="0"/>
              </a:spcAft>
              <a:buClr>
                <a:schemeClr val="dk1"/>
              </a:buClr>
              <a:buSzPts val="1400"/>
              <a:buChar char="•"/>
              <a:defRPr sz="1467"/>
            </a:lvl9pPr>
          </a:lstStyle>
          <a:p>
            <a:endParaRPr/>
          </a:p>
        </p:txBody>
      </p:sp>
      <p:sp>
        <p:nvSpPr>
          <p:cNvPr id="84" name="Google Shape;84;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85" name="Google Shape;85;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86" name="Google Shape;86;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467"/>
            </a:lvl1pPr>
            <a:lvl2pPr marL="0" lvl="1" indent="0" algn="r">
              <a:spcBef>
                <a:spcPts val="0"/>
              </a:spcBef>
              <a:buNone/>
              <a:defRPr sz="1467"/>
            </a:lvl2pPr>
            <a:lvl3pPr marL="0" lvl="2" indent="0" algn="r">
              <a:spcBef>
                <a:spcPts val="0"/>
              </a:spcBef>
              <a:buNone/>
              <a:defRPr sz="1467"/>
            </a:lvl3pPr>
            <a:lvl4pPr marL="0" lvl="3" indent="0" algn="r">
              <a:spcBef>
                <a:spcPts val="0"/>
              </a:spcBef>
              <a:buNone/>
              <a:defRPr sz="1467"/>
            </a:lvl4pPr>
            <a:lvl5pPr marL="0" lvl="4" indent="0" algn="r">
              <a:spcBef>
                <a:spcPts val="0"/>
              </a:spcBef>
              <a:buNone/>
              <a:defRPr sz="1467"/>
            </a:lvl5pPr>
            <a:lvl6pPr marL="0" lvl="5" indent="0" algn="r">
              <a:spcBef>
                <a:spcPts val="0"/>
              </a:spcBef>
              <a:buNone/>
              <a:defRPr sz="1467"/>
            </a:lvl6pPr>
            <a:lvl7pPr marL="0" lvl="6" indent="0" algn="r">
              <a:spcBef>
                <a:spcPts val="0"/>
              </a:spcBef>
              <a:buNone/>
              <a:defRPr sz="1467"/>
            </a:lvl7pPr>
            <a:lvl8pPr marL="0" lvl="7" indent="0" algn="r">
              <a:spcBef>
                <a:spcPts val="0"/>
              </a:spcBef>
              <a:buNone/>
              <a:defRPr sz="1467"/>
            </a:lvl8pPr>
            <a:lvl9pPr marL="0" lvl="8" indent="0" algn="r">
              <a:spcBef>
                <a:spcPts val="0"/>
              </a:spcBef>
              <a:buNone/>
              <a:defRPr sz="1467"/>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9417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11F1ED6-03CA-FF41-BAAB-392506A14B1E}" type="slidenum">
              <a:rPr lang="en-US" smtClean="0"/>
              <a:pPr/>
              <a:t>‹#›</a:t>
            </a:fld>
            <a:endParaRPr lang="en-US" dirty="0"/>
          </a:p>
        </p:txBody>
      </p:sp>
    </p:spTree>
    <p:extLst>
      <p:ext uri="{BB962C8B-B14F-4D97-AF65-F5344CB8AC3E}">
        <p14:creationId xmlns:p14="http://schemas.microsoft.com/office/powerpoint/2010/main" val="2267692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7"/>
        <p:cNvGrpSpPr/>
        <p:nvPr/>
      </p:nvGrpSpPr>
      <p:grpSpPr>
        <a:xfrm>
          <a:off x="0" y="0"/>
          <a:ext cx="0" cy="0"/>
          <a:chOff x="0" y="0"/>
          <a:chExt cx="0" cy="0"/>
        </a:xfrm>
      </p:grpSpPr>
      <p:sp>
        <p:nvSpPr>
          <p:cNvPr id="88" name="Google Shape;88;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89" name="Google Shape;89;p14"/>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90" name="Google Shape;90;p1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91" name="Google Shape;91;p1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92" name="Google Shape;92;p1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467"/>
            </a:lvl1pPr>
            <a:lvl2pPr marL="0" lvl="1" indent="0" algn="r">
              <a:spcBef>
                <a:spcPts val="0"/>
              </a:spcBef>
              <a:buNone/>
              <a:defRPr sz="1467"/>
            </a:lvl2pPr>
            <a:lvl3pPr marL="0" lvl="2" indent="0" algn="r">
              <a:spcBef>
                <a:spcPts val="0"/>
              </a:spcBef>
              <a:buNone/>
              <a:defRPr sz="1467"/>
            </a:lvl3pPr>
            <a:lvl4pPr marL="0" lvl="3" indent="0" algn="r">
              <a:spcBef>
                <a:spcPts val="0"/>
              </a:spcBef>
              <a:buNone/>
              <a:defRPr sz="1467"/>
            </a:lvl4pPr>
            <a:lvl5pPr marL="0" lvl="4" indent="0" algn="r">
              <a:spcBef>
                <a:spcPts val="0"/>
              </a:spcBef>
              <a:buNone/>
              <a:defRPr sz="1467"/>
            </a:lvl5pPr>
            <a:lvl6pPr marL="0" lvl="5" indent="0" algn="r">
              <a:spcBef>
                <a:spcPts val="0"/>
              </a:spcBef>
              <a:buNone/>
              <a:defRPr sz="1467"/>
            </a:lvl6pPr>
            <a:lvl7pPr marL="0" lvl="6" indent="0" algn="r">
              <a:spcBef>
                <a:spcPts val="0"/>
              </a:spcBef>
              <a:buNone/>
              <a:defRPr sz="1467"/>
            </a:lvl7pPr>
            <a:lvl8pPr marL="0" lvl="7" indent="0" algn="r">
              <a:spcBef>
                <a:spcPts val="0"/>
              </a:spcBef>
              <a:buNone/>
              <a:defRPr sz="1467"/>
            </a:lvl8pPr>
            <a:lvl9pPr marL="0" lvl="8" indent="0" algn="r">
              <a:spcBef>
                <a:spcPts val="0"/>
              </a:spcBef>
              <a:buNone/>
              <a:defRPr sz="1467"/>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072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997798"/>
            <a:ext cx="10363200" cy="1470025"/>
          </a:xfrm>
          <a:prstGeom prst="rect">
            <a:avLst/>
          </a:prstGeom>
        </p:spPr>
        <p:txBody>
          <a:bodyPr lIns="76197" tIns="38098" rIns="76197" bIns="38098">
            <a:normAutofit/>
          </a:bodyPr>
          <a:lstStyle>
            <a:lvl1pPr algn="ctr">
              <a:defRPr sz="4700" baseline="0">
                <a:solidFill>
                  <a:schemeClr val="tx1">
                    <a:lumMod val="65000"/>
                    <a:lumOff val="35000"/>
                  </a:schemeClr>
                </a:solidFill>
                <a:latin typeface="Century Gothic Bold" charset="0"/>
              </a:defRPr>
            </a:lvl1pPr>
          </a:lstStyle>
          <a:p>
            <a:r>
              <a:rPr lang="en-US" dirty="0"/>
              <a:t>Click to edit Master title style</a:t>
            </a:r>
          </a:p>
        </p:txBody>
      </p:sp>
      <p:sp>
        <p:nvSpPr>
          <p:cNvPr id="3" name="Subtitle 2"/>
          <p:cNvSpPr>
            <a:spLocks noGrp="1"/>
          </p:cNvSpPr>
          <p:nvPr>
            <p:ph type="subTitle" idx="1" hasCustomPrompt="1"/>
          </p:nvPr>
        </p:nvSpPr>
        <p:spPr>
          <a:xfrm>
            <a:off x="1828800" y="4104306"/>
            <a:ext cx="8534400" cy="206175"/>
          </a:xfrm>
          <a:prstGeom prst="rect">
            <a:avLst/>
          </a:prstGeom>
        </p:spPr>
        <p:txBody>
          <a:bodyPr lIns="76197" tIns="38098" rIns="76197" bIns="38098">
            <a:normAutofit/>
          </a:bodyPr>
          <a:lstStyle>
            <a:lvl1pPr marL="0" indent="0" algn="ctr">
              <a:buNone/>
              <a:defRPr sz="1300" cap="all" baseline="0">
                <a:solidFill>
                  <a:srgbClr val="B01C32"/>
                </a:solidFill>
                <a:latin typeface="Century Gothic Bold Italic" charset="0"/>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dirty="0"/>
              <a:t>Click to edit PRESENTER NAME</a:t>
            </a:r>
          </a:p>
        </p:txBody>
      </p:sp>
      <p:cxnSp>
        <p:nvCxnSpPr>
          <p:cNvPr id="4" name="Straight Connector 3"/>
          <p:cNvCxnSpPr/>
          <p:nvPr userDrawn="1"/>
        </p:nvCxnSpPr>
        <p:spPr>
          <a:xfrm flipV="1">
            <a:off x="1949318" y="2907771"/>
            <a:ext cx="8293365" cy="5292"/>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pic>
        <p:nvPicPr>
          <p:cNvPr id="5" name="Picture 16"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68094" y="2082600"/>
            <a:ext cx="2055813"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userDrawn="1"/>
        </p:nvSpPr>
        <p:spPr>
          <a:xfrm>
            <a:off x="8717797" y="6548035"/>
            <a:ext cx="3474203" cy="230833"/>
          </a:xfrm>
          <a:prstGeom prst="rect">
            <a:avLst/>
          </a:prstGeom>
          <a:noFill/>
        </p:spPr>
        <p:txBody>
          <a:bodyPr wrap="square" lIns="76197" tIns="38098" rIns="76197" bIns="38098">
            <a:spAutoFit/>
          </a:bodyPr>
          <a:lstStyle/>
          <a:p>
            <a:pPr defTabSz="609576">
              <a:defRPr/>
            </a:pPr>
            <a:r>
              <a:rPr lang="de-DE" sz="1000" b="1" spc="250" dirty="0">
                <a:solidFill>
                  <a:srgbClr val="A21727"/>
                </a:solidFill>
                <a:latin typeface="Century Gothic" charset="0"/>
                <a:ea typeface="Century Gothic" charset="0"/>
                <a:cs typeface="Century Gothic" charset="0"/>
              </a:rPr>
              <a:t>©</a:t>
            </a:r>
            <a:r>
              <a:rPr lang="en-US" sz="1000" b="1" spc="250" dirty="0">
                <a:solidFill>
                  <a:srgbClr val="A21727"/>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30315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Slide 1">
    <p:bg>
      <p:bgPr>
        <a:gradFill flip="none" rotWithShape="1">
          <a:gsLst>
            <a:gs pos="0">
              <a:srgbClr val="A21727">
                <a:lumMod val="96000"/>
                <a:lumOff val="4000"/>
              </a:srgbClr>
            </a:gs>
            <a:gs pos="100000">
              <a:srgbClr val="A21727"/>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4" name="Straight Connector 3"/>
          <p:cNvCxnSpPr/>
          <p:nvPr userDrawn="1"/>
        </p:nvCxnSpPr>
        <p:spPr>
          <a:xfrm flipV="1">
            <a:off x="3028157" y="3944937"/>
            <a:ext cx="6096000" cy="5292"/>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9574" y="4173803"/>
            <a:ext cx="2071688" cy="543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3028157" y="2622097"/>
            <a:ext cx="6096000" cy="1436688"/>
          </a:xfrm>
          <a:prstGeom prst="rect">
            <a:avLst/>
          </a:prstGeom>
        </p:spPr>
        <p:txBody>
          <a:bodyPr lIns="76197" tIns="38098" rIns="76197" bIns="38098">
            <a:noAutofit/>
          </a:bodyPr>
          <a:lstStyle>
            <a:lvl1pPr marL="0" indent="0" algn="ctr">
              <a:buNone/>
              <a:defRPr sz="6700" b="0" i="0" spc="167" baseline="0">
                <a:solidFill>
                  <a:schemeClr val="bg1"/>
                </a:solidFill>
                <a:latin typeface="Century Gothic" charset="0"/>
                <a:ea typeface="Century Gothic" charset="0"/>
                <a:cs typeface="Century Gothic" charset="0"/>
              </a:defRPr>
            </a:lvl1pPr>
          </a:lstStyle>
          <a:p>
            <a:pPr lvl="0"/>
            <a:r>
              <a:rPr lang="en-US" dirty="0"/>
              <a:t>TITLE</a:t>
            </a:r>
          </a:p>
        </p:txBody>
      </p:sp>
      <p:sp>
        <p:nvSpPr>
          <p:cNvPr id="18" name="Text Placeholder 17"/>
          <p:cNvSpPr>
            <a:spLocks noGrp="1"/>
          </p:cNvSpPr>
          <p:nvPr>
            <p:ph type="body" sz="quarter" idx="11" hasCustomPrompt="1"/>
          </p:nvPr>
        </p:nvSpPr>
        <p:spPr>
          <a:xfrm>
            <a:off x="2160636"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a:t>@HANDLE</a:t>
            </a:r>
          </a:p>
        </p:txBody>
      </p:sp>
      <p:sp>
        <p:nvSpPr>
          <p:cNvPr id="19" name="Text Placeholder 17"/>
          <p:cNvSpPr>
            <a:spLocks noGrp="1"/>
          </p:cNvSpPr>
          <p:nvPr>
            <p:ph type="body" sz="quarter" idx="12" hasCustomPrompt="1"/>
          </p:nvPr>
        </p:nvSpPr>
        <p:spPr>
          <a:xfrm>
            <a:off x="3453004"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a:t>HASHTAG</a:t>
            </a:r>
          </a:p>
        </p:txBody>
      </p:sp>
      <p:sp>
        <p:nvSpPr>
          <p:cNvPr id="20" name="Text Placeholder 17"/>
          <p:cNvSpPr>
            <a:spLocks noGrp="1"/>
          </p:cNvSpPr>
          <p:nvPr>
            <p:ph type="body" sz="quarter" idx="13" hasCustomPrompt="1"/>
          </p:nvPr>
        </p:nvSpPr>
        <p:spPr>
          <a:xfrm>
            <a:off x="4745373"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a:t>MISC</a:t>
            </a:r>
          </a:p>
        </p:txBody>
      </p:sp>
      <p:sp>
        <p:nvSpPr>
          <p:cNvPr id="10" name="TextBox 9"/>
          <p:cNvSpPr txBox="1"/>
          <p:nvPr userDrawn="1"/>
        </p:nvSpPr>
        <p:spPr>
          <a:xfrm>
            <a:off x="8717797" y="6548035"/>
            <a:ext cx="3474203" cy="230833"/>
          </a:xfrm>
          <a:prstGeom prst="rect">
            <a:avLst/>
          </a:prstGeom>
          <a:noFill/>
        </p:spPr>
        <p:txBody>
          <a:bodyPr wrap="square" lIns="76197" tIns="38098" rIns="76197" bIns="38098">
            <a:spAutoFit/>
          </a:bodyPr>
          <a:lstStyle/>
          <a:p>
            <a:pPr defTabSz="609576">
              <a:defRPr/>
            </a:pPr>
            <a:r>
              <a:rPr lang="de-DE" sz="1000" b="1" spc="250" dirty="0">
                <a:solidFill>
                  <a:prstClr val="white"/>
                </a:solidFill>
                <a:latin typeface="Century Gothic" charset="0"/>
                <a:ea typeface="Century Gothic" charset="0"/>
                <a:cs typeface="Century Gothic" charset="0"/>
              </a:rPr>
              <a:t>©</a:t>
            </a:r>
            <a:r>
              <a:rPr lang="en-US" sz="1000" b="1" spc="250" dirty="0">
                <a:solidFill>
                  <a:prstClr val="white"/>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274468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grayscl/>
            <a:alphaModFix amt="30000"/>
            <a:extLst>
              <a:ext uri="{28A0092B-C50C-407E-A947-70E740481C1C}">
                <a14:useLocalDpi xmlns:a14="http://schemas.microsoft.com/office/drawing/2010/main" val="0"/>
              </a:ext>
            </a:extLst>
          </a:blip>
          <a:srcRect t="2729" r="3588" b="762"/>
          <a:stretch/>
        </p:blipFill>
        <p:spPr bwMode="auto">
          <a:xfrm>
            <a:off x="1" y="-6966"/>
            <a:ext cx="12192000" cy="6864967"/>
          </a:xfrm>
          <a:prstGeom prst="rect">
            <a:avLst/>
          </a:prstGeom>
          <a:noFill/>
          <a:ln>
            <a:noFill/>
          </a:ln>
          <a:extLst>
            <a:ext uri="{909E8E84-426E-40dd-AFC4-6F175D3DCCD1}">
              <a14:hiddenFill xmlns:a14="http://schemas.microsoft.com/office/drawing/2010/main" xmlns="">
                <a:solidFill>
                  <a:srgbClr val="FFFFFF">
                    <a:alpha val="30196"/>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latin typeface="Calibri"/>
            </a:endParaRPr>
          </a:p>
        </p:txBody>
      </p:sp>
      <p:sp>
        <p:nvSpPr>
          <p:cNvPr id="9" name="Text Placeholder 8"/>
          <p:cNvSpPr>
            <a:spLocks noGrp="1"/>
          </p:cNvSpPr>
          <p:nvPr>
            <p:ph type="body" sz="quarter" idx="10" hasCustomPrompt="1"/>
          </p:nvPr>
        </p:nvSpPr>
        <p:spPr>
          <a:xfrm>
            <a:off x="3028157" y="2622097"/>
            <a:ext cx="6096000" cy="1436688"/>
          </a:xfrm>
          <a:prstGeom prst="rect">
            <a:avLst/>
          </a:prstGeom>
        </p:spPr>
        <p:txBody>
          <a:bodyPr lIns="76197" tIns="38098" rIns="76197" bIns="38098">
            <a:noAutofit/>
          </a:bodyPr>
          <a:lstStyle>
            <a:lvl1pPr marL="0" indent="0" algn="ctr">
              <a:buNone/>
              <a:defRPr sz="6700" b="0" i="0" spc="167" baseline="0">
                <a:solidFill>
                  <a:srgbClr val="A21727"/>
                </a:solidFill>
                <a:latin typeface="Century Gothic" charset="0"/>
                <a:ea typeface="Century Gothic" charset="0"/>
                <a:cs typeface="Century Gothic" charset="0"/>
              </a:defRPr>
            </a:lvl1pPr>
          </a:lstStyle>
          <a:p>
            <a:pPr lvl="0"/>
            <a:r>
              <a:rPr lang="en-US" dirty="0"/>
              <a:t>TITLE</a:t>
            </a:r>
          </a:p>
        </p:txBody>
      </p:sp>
      <p:pic>
        <p:nvPicPr>
          <p:cNvPr id="19" name="Picture 16"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68094" y="4163219"/>
            <a:ext cx="2055813"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 name="Straight Connector 19"/>
          <p:cNvCxnSpPr/>
          <p:nvPr userDrawn="1"/>
        </p:nvCxnSpPr>
        <p:spPr>
          <a:xfrm flipV="1">
            <a:off x="3028157" y="3944937"/>
            <a:ext cx="6096000" cy="5292"/>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sp>
        <p:nvSpPr>
          <p:cNvPr id="39" name="Text Placeholder 5"/>
          <p:cNvSpPr>
            <a:spLocks noGrp="1"/>
          </p:cNvSpPr>
          <p:nvPr>
            <p:ph type="body" sz="quarter" idx="17" hasCustomPrompt="1"/>
          </p:nvPr>
        </p:nvSpPr>
        <p:spPr>
          <a:xfrm>
            <a:off x="2160438" y="6552021"/>
            <a:ext cx="992188" cy="254000"/>
          </a:xfrm>
          <a:prstGeom prst="rect">
            <a:avLst/>
          </a:prstGeom>
        </p:spPr>
        <p:txBody>
          <a:bodyPr lIns="76197" tIns="38098" rIns="76197" bIns="38098"/>
          <a:lstStyle>
            <a:lvl1pPr marL="0" indent="0">
              <a:buNone/>
              <a:defRPr sz="1000" b="1" spc="167" baseline="0">
                <a:solidFill>
                  <a:srgbClr val="A21727"/>
                </a:solidFill>
              </a:defRPr>
            </a:lvl1pPr>
          </a:lstStyle>
          <a:p>
            <a:pPr lvl="0"/>
            <a:r>
              <a:rPr lang="en-US" dirty="0"/>
              <a:t>@HANDLE</a:t>
            </a:r>
          </a:p>
        </p:txBody>
      </p:sp>
      <p:sp>
        <p:nvSpPr>
          <p:cNvPr id="40" name="Text Placeholder 5"/>
          <p:cNvSpPr>
            <a:spLocks noGrp="1"/>
          </p:cNvSpPr>
          <p:nvPr>
            <p:ph type="body" sz="quarter" idx="18" hasCustomPrompt="1"/>
          </p:nvPr>
        </p:nvSpPr>
        <p:spPr>
          <a:xfrm>
            <a:off x="3453004" y="6552021"/>
            <a:ext cx="992188" cy="254000"/>
          </a:xfrm>
          <a:prstGeom prst="rect">
            <a:avLst/>
          </a:prstGeom>
        </p:spPr>
        <p:txBody>
          <a:bodyPr lIns="76197" tIns="38098" rIns="76197" bIns="38098"/>
          <a:lstStyle>
            <a:lvl1pPr marL="0" indent="0">
              <a:buNone/>
              <a:defRPr sz="1000" b="1" spc="167" baseline="0">
                <a:solidFill>
                  <a:srgbClr val="A21727"/>
                </a:solidFill>
              </a:defRPr>
            </a:lvl1pPr>
          </a:lstStyle>
          <a:p>
            <a:pPr lvl="0"/>
            <a:r>
              <a:rPr lang="en-US" dirty="0"/>
              <a:t>HASHTAG</a:t>
            </a:r>
          </a:p>
        </p:txBody>
      </p:sp>
      <p:sp>
        <p:nvSpPr>
          <p:cNvPr id="41" name="Text Placeholder 5"/>
          <p:cNvSpPr>
            <a:spLocks noGrp="1"/>
          </p:cNvSpPr>
          <p:nvPr>
            <p:ph type="body" sz="quarter" idx="19" hasCustomPrompt="1"/>
          </p:nvPr>
        </p:nvSpPr>
        <p:spPr>
          <a:xfrm>
            <a:off x="4745813" y="6552021"/>
            <a:ext cx="992188" cy="254000"/>
          </a:xfrm>
          <a:prstGeom prst="rect">
            <a:avLst/>
          </a:prstGeom>
        </p:spPr>
        <p:txBody>
          <a:bodyPr lIns="76197" tIns="38098" rIns="76197" bIns="38098"/>
          <a:lstStyle>
            <a:lvl1pPr marL="0" indent="0">
              <a:buNone/>
              <a:defRPr sz="1000" b="1" spc="167" baseline="0">
                <a:solidFill>
                  <a:srgbClr val="A21727"/>
                </a:solidFill>
              </a:defRPr>
            </a:lvl1pPr>
          </a:lstStyle>
          <a:p>
            <a:pPr lvl="0"/>
            <a:r>
              <a:rPr lang="en-US" dirty="0"/>
              <a:t>MISC</a:t>
            </a:r>
          </a:p>
        </p:txBody>
      </p:sp>
      <p:sp>
        <p:nvSpPr>
          <p:cNvPr id="11" name="TextBox 10"/>
          <p:cNvSpPr txBox="1"/>
          <p:nvPr userDrawn="1"/>
        </p:nvSpPr>
        <p:spPr>
          <a:xfrm>
            <a:off x="8717797" y="6548035"/>
            <a:ext cx="3474203" cy="230833"/>
          </a:xfrm>
          <a:prstGeom prst="rect">
            <a:avLst/>
          </a:prstGeom>
          <a:noFill/>
        </p:spPr>
        <p:txBody>
          <a:bodyPr wrap="square" lIns="76197" tIns="38098" rIns="76197" bIns="38098">
            <a:spAutoFit/>
          </a:bodyPr>
          <a:lstStyle/>
          <a:p>
            <a:pPr defTabSz="609576">
              <a:defRPr/>
            </a:pPr>
            <a:r>
              <a:rPr lang="de-DE" sz="1000" b="1" spc="250" dirty="0">
                <a:solidFill>
                  <a:srgbClr val="A21727"/>
                </a:solidFill>
                <a:latin typeface="Century Gothic" charset="0"/>
                <a:ea typeface="Century Gothic" charset="0"/>
                <a:cs typeface="Century Gothic" charset="0"/>
              </a:rPr>
              <a:t>©</a:t>
            </a:r>
            <a:r>
              <a:rPr lang="en-US" sz="1000" b="1" spc="250" dirty="0">
                <a:solidFill>
                  <a:srgbClr val="A21727"/>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23708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5"/>
            <a:ext cx="10661650" cy="549537"/>
          </a:xfrm>
          <a:prstGeom prst="rect">
            <a:avLst/>
          </a:prstGeom>
        </p:spPr>
        <p:txBody>
          <a:bodyPr lIns="76197" tIns="38098" rIns="76197" bIns="38098"/>
          <a:lstStyle/>
          <a:p>
            <a:r>
              <a:rPr lang="en-US" dirty="0"/>
              <a:t>Click to edit Master title style</a:t>
            </a:r>
          </a:p>
        </p:txBody>
      </p:sp>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latin typeface="Calibri"/>
            </a:endParaRPr>
          </a:p>
        </p:txBody>
      </p:sp>
      <p:sp>
        <p:nvSpPr>
          <p:cNvPr id="5" name="Content Placeholder 2"/>
          <p:cNvSpPr>
            <a:spLocks noGrp="1"/>
          </p:cNvSpPr>
          <p:nvPr>
            <p:ph sz="half" idx="1"/>
          </p:nvPr>
        </p:nvSpPr>
        <p:spPr>
          <a:xfrm>
            <a:off x="920750" y="1762390"/>
            <a:ext cx="10563678" cy="4459003"/>
          </a:xfrm>
          <a:prstGeom prst="rect">
            <a:avLst/>
          </a:prstGeom>
        </p:spPr>
        <p:txBody>
          <a:bodyPr lIns="76197" tIns="38098" rIns="76197" bIns="3809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lIns="76197" tIns="38098" rIns="76197" bIns="38098"/>
          <a:lstStyle>
            <a:lvl1pPr marL="0" indent="0">
              <a:buNone/>
              <a:defRPr sz="1000" baseline="0">
                <a:solidFill>
                  <a:srgbClr val="A31527"/>
                </a:solidFill>
              </a:defRPr>
            </a:lvl1pPr>
          </a:lstStyle>
          <a:p>
            <a:pPr lvl="0"/>
            <a:r>
              <a:rPr lang="en-US" dirty="0"/>
              <a:t>Source:</a:t>
            </a:r>
          </a:p>
        </p:txBody>
      </p:sp>
      <p:sp>
        <p:nvSpPr>
          <p:cNvPr id="18" name="TextBox 17"/>
          <p:cNvSpPr txBox="1"/>
          <p:nvPr userDrawn="1"/>
        </p:nvSpPr>
        <p:spPr>
          <a:xfrm>
            <a:off x="8717797" y="6548035"/>
            <a:ext cx="3474203" cy="230833"/>
          </a:xfrm>
          <a:prstGeom prst="rect">
            <a:avLst/>
          </a:prstGeom>
          <a:noFill/>
        </p:spPr>
        <p:txBody>
          <a:bodyPr wrap="square" lIns="76197" tIns="38098" rIns="76197" bIns="38098">
            <a:spAutoFit/>
          </a:bodyPr>
          <a:lstStyle/>
          <a:p>
            <a:pPr defTabSz="609576">
              <a:defRPr/>
            </a:pPr>
            <a:r>
              <a:rPr lang="de-DE" sz="1000" b="1" spc="250" dirty="0">
                <a:solidFill>
                  <a:srgbClr val="A21727"/>
                </a:solidFill>
                <a:latin typeface="Century Gothic" charset="0"/>
                <a:ea typeface="Century Gothic" charset="0"/>
                <a:cs typeface="Century Gothic" charset="0"/>
              </a:rPr>
              <a:t>©</a:t>
            </a:r>
            <a:r>
              <a:rPr lang="en-US" sz="1000" b="1" spc="250" dirty="0">
                <a:solidFill>
                  <a:srgbClr val="A21727"/>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3690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and Footer">
    <p:spTree>
      <p:nvGrpSpPr>
        <p:cNvPr id="1" name=""/>
        <p:cNvGrpSpPr/>
        <p:nvPr/>
      </p:nvGrpSpPr>
      <p:grpSpPr>
        <a:xfrm>
          <a:off x="0" y="0"/>
          <a:ext cx="0" cy="0"/>
          <a:chOff x="0" y="0"/>
          <a:chExt cx="0" cy="0"/>
        </a:xfrm>
      </p:grpSpPr>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latin typeface="Calibri"/>
            </a:endParaRPr>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lIns="76197" tIns="38098" rIns="76197" bIns="38098"/>
          <a:lstStyle>
            <a:lvl1pPr marL="0" indent="0">
              <a:buNone/>
              <a:defRPr sz="1000" baseline="0">
                <a:solidFill>
                  <a:srgbClr val="A31527"/>
                </a:solidFill>
              </a:defRPr>
            </a:lvl1pPr>
          </a:lstStyle>
          <a:p>
            <a:pPr lvl="0"/>
            <a:r>
              <a:rPr lang="en-US" dirty="0"/>
              <a:t>Source:</a:t>
            </a:r>
          </a:p>
        </p:txBody>
      </p:sp>
      <p:sp>
        <p:nvSpPr>
          <p:cNvPr id="18" name="TextBox 17"/>
          <p:cNvSpPr txBox="1"/>
          <p:nvPr userDrawn="1"/>
        </p:nvSpPr>
        <p:spPr>
          <a:xfrm>
            <a:off x="8717797" y="6548035"/>
            <a:ext cx="3474203" cy="230833"/>
          </a:xfrm>
          <a:prstGeom prst="rect">
            <a:avLst/>
          </a:prstGeom>
          <a:noFill/>
        </p:spPr>
        <p:txBody>
          <a:bodyPr wrap="square" lIns="76197" tIns="38098" rIns="76197" bIns="38098">
            <a:spAutoFit/>
          </a:bodyPr>
          <a:lstStyle/>
          <a:p>
            <a:pPr defTabSz="609576">
              <a:defRPr/>
            </a:pPr>
            <a:r>
              <a:rPr lang="de-DE" sz="1000" b="1" spc="250" dirty="0">
                <a:solidFill>
                  <a:srgbClr val="A21727"/>
                </a:solidFill>
                <a:latin typeface="Century Gothic" charset="0"/>
                <a:ea typeface="Century Gothic" charset="0"/>
                <a:cs typeface="Century Gothic" charset="0"/>
              </a:rPr>
              <a:t>©</a:t>
            </a:r>
            <a:r>
              <a:rPr lang="en-US" sz="1000" b="1" spc="250" dirty="0">
                <a:solidFill>
                  <a:srgbClr val="A21727"/>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2906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and Title">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5"/>
            <a:ext cx="10661650" cy="549537"/>
          </a:xfrm>
          <a:prstGeom prst="rect">
            <a:avLst/>
          </a:prstGeom>
        </p:spPr>
        <p:txBody>
          <a:bodyPr lIns="76197" tIns="38098" rIns="76197" bIns="38098"/>
          <a:lstStyle/>
          <a:p>
            <a:r>
              <a:rPr lang="en-US" dirty="0"/>
              <a:t>Click to edit Master title style</a:t>
            </a:r>
          </a:p>
        </p:txBody>
      </p:sp>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latin typeface="Calibri"/>
            </a:endParaRPr>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lIns="76197" tIns="38098" rIns="76197" bIns="38098"/>
          <a:lstStyle>
            <a:lvl1pPr marL="0" indent="0">
              <a:buNone/>
              <a:defRPr sz="1000" baseline="0">
                <a:solidFill>
                  <a:srgbClr val="A31527"/>
                </a:solidFill>
              </a:defRPr>
            </a:lvl1pPr>
          </a:lstStyle>
          <a:p>
            <a:pPr lvl="0"/>
            <a:r>
              <a:rPr lang="en-US" dirty="0"/>
              <a:t>Source:</a:t>
            </a:r>
          </a:p>
        </p:txBody>
      </p:sp>
      <p:sp>
        <p:nvSpPr>
          <p:cNvPr id="18" name="TextBox 17"/>
          <p:cNvSpPr txBox="1"/>
          <p:nvPr userDrawn="1"/>
        </p:nvSpPr>
        <p:spPr>
          <a:xfrm>
            <a:off x="8717797" y="6548035"/>
            <a:ext cx="3474203" cy="230833"/>
          </a:xfrm>
          <a:prstGeom prst="rect">
            <a:avLst/>
          </a:prstGeom>
          <a:noFill/>
        </p:spPr>
        <p:txBody>
          <a:bodyPr wrap="square" lIns="76197" tIns="38098" rIns="76197" bIns="38098">
            <a:spAutoFit/>
          </a:bodyPr>
          <a:lstStyle/>
          <a:p>
            <a:pPr defTabSz="609576">
              <a:defRPr/>
            </a:pPr>
            <a:r>
              <a:rPr lang="de-DE" sz="1000" b="1" spc="250" dirty="0">
                <a:solidFill>
                  <a:srgbClr val="A21727"/>
                </a:solidFill>
                <a:latin typeface="Century Gothic" charset="0"/>
                <a:ea typeface="Century Gothic" charset="0"/>
                <a:cs typeface="Century Gothic" charset="0"/>
              </a:rPr>
              <a:t>©</a:t>
            </a:r>
            <a:r>
              <a:rPr lang="en-US" sz="1000" b="1" spc="250" dirty="0">
                <a:solidFill>
                  <a:srgbClr val="A21727"/>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6897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5"/>
            <a:ext cx="10661650" cy="549537"/>
          </a:xfrm>
          <a:prstGeom prst="rect">
            <a:avLst/>
          </a:prstGeom>
        </p:spPr>
        <p:txBody>
          <a:bodyPr lIns="76197" tIns="38098" rIns="76197" bIns="38098"/>
          <a:lstStyle/>
          <a:p>
            <a:r>
              <a:rPr lang="en-US" dirty="0"/>
              <a:t>Click to edit Master title style</a:t>
            </a:r>
          </a:p>
        </p:txBody>
      </p:sp>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latin typeface="Calibri"/>
            </a:endParaRPr>
          </a:p>
        </p:txBody>
      </p:sp>
      <p:sp>
        <p:nvSpPr>
          <p:cNvPr id="5" name="Content Placeholder 2"/>
          <p:cNvSpPr>
            <a:spLocks noGrp="1"/>
          </p:cNvSpPr>
          <p:nvPr>
            <p:ph sz="half" idx="1"/>
          </p:nvPr>
        </p:nvSpPr>
        <p:spPr>
          <a:xfrm>
            <a:off x="920750" y="1762390"/>
            <a:ext cx="5049858" cy="4459003"/>
          </a:xfrm>
          <a:prstGeom prst="rect">
            <a:avLst/>
          </a:prstGeom>
        </p:spPr>
        <p:txBody>
          <a:bodyPr lIns="76197" tIns="38098" rIns="76197" bIns="3809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half" idx="15"/>
          </p:nvPr>
        </p:nvSpPr>
        <p:spPr>
          <a:xfrm>
            <a:off x="6532543" y="1762390"/>
            <a:ext cx="5049858" cy="4459003"/>
          </a:xfrm>
          <a:prstGeom prst="rect">
            <a:avLst/>
          </a:prstGeom>
        </p:spPr>
        <p:txBody>
          <a:bodyPr lIns="76197" tIns="38098" rIns="76197" bIns="3809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6"/>
          <p:cNvSpPr>
            <a:spLocks noGrp="1"/>
          </p:cNvSpPr>
          <p:nvPr>
            <p:ph type="body" sz="quarter" idx="16" hasCustomPrompt="1"/>
          </p:nvPr>
        </p:nvSpPr>
        <p:spPr>
          <a:xfrm>
            <a:off x="5738001" y="6238875"/>
            <a:ext cx="6454000" cy="308240"/>
          </a:xfrm>
          <a:prstGeom prst="rect">
            <a:avLst/>
          </a:prstGeom>
        </p:spPr>
        <p:txBody>
          <a:bodyPr lIns="76197" tIns="38098" rIns="76197" bIns="38098"/>
          <a:lstStyle>
            <a:lvl1pPr marL="0" indent="0">
              <a:buNone/>
              <a:defRPr sz="1000" baseline="0">
                <a:solidFill>
                  <a:srgbClr val="A31527"/>
                </a:solidFill>
              </a:defRPr>
            </a:lvl1pPr>
          </a:lstStyle>
          <a:p>
            <a:pPr lvl="0"/>
            <a:r>
              <a:rPr lang="en-US" dirty="0"/>
              <a:t>Source:</a:t>
            </a:r>
          </a:p>
        </p:txBody>
      </p:sp>
      <p:sp>
        <p:nvSpPr>
          <p:cNvPr id="19" name="TextBox 18"/>
          <p:cNvSpPr txBox="1"/>
          <p:nvPr userDrawn="1"/>
        </p:nvSpPr>
        <p:spPr>
          <a:xfrm>
            <a:off x="8717797" y="6548035"/>
            <a:ext cx="3474203" cy="230833"/>
          </a:xfrm>
          <a:prstGeom prst="rect">
            <a:avLst/>
          </a:prstGeom>
          <a:noFill/>
        </p:spPr>
        <p:txBody>
          <a:bodyPr wrap="square" lIns="76197" tIns="38098" rIns="76197" bIns="38098">
            <a:spAutoFit/>
          </a:bodyPr>
          <a:lstStyle/>
          <a:p>
            <a:pPr defTabSz="609576">
              <a:defRPr/>
            </a:pPr>
            <a:r>
              <a:rPr lang="de-DE" sz="1000" b="1" spc="250" dirty="0">
                <a:solidFill>
                  <a:srgbClr val="A21727"/>
                </a:solidFill>
                <a:latin typeface="Century Gothic" charset="0"/>
                <a:ea typeface="Century Gothic" charset="0"/>
                <a:cs typeface="Century Gothic" charset="0"/>
              </a:rPr>
              <a:t>©</a:t>
            </a:r>
            <a:r>
              <a:rPr lang="en-US" sz="1000" b="1" spc="250" dirty="0">
                <a:solidFill>
                  <a:srgbClr val="A21727"/>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356087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Photo Collage">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5"/>
            <a:ext cx="10661650" cy="549537"/>
          </a:xfrm>
          <a:prstGeom prst="rect">
            <a:avLst/>
          </a:prstGeom>
        </p:spPr>
        <p:txBody>
          <a:bodyPr lIns="76197" tIns="38098" rIns="76197" bIns="38098"/>
          <a:lstStyle/>
          <a:p>
            <a:r>
              <a:rPr lang="en-US" dirty="0"/>
              <a:t>Click to edit Master title style</a:t>
            </a:r>
          </a:p>
        </p:txBody>
      </p:sp>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latin typeface="Calibri"/>
            </a:endParaRPr>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271542" y="1348888"/>
            <a:ext cx="12774135" cy="4862859"/>
          </a:xfrm>
          <a:prstGeom prst="rect">
            <a:avLst/>
          </a:prstGeom>
          <a:solidFill>
            <a:srgbClr val="A21727"/>
          </a:solidFill>
          <a:ln>
            <a:noFill/>
          </a:ln>
          <a:effectLst>
            <a:glow rad="444500">
              <a:schemeClr val="tx1">
                <a:lumMod val="95000"/>
                <a:lumOff val="5000"/>
                <a:alpha val="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2400">
              <a:solidFill>
                <a:prstClr val="white"/>
              </a:solidFill>
              <a:latin typeface="Calibri"/>
            </a:endParaRPr>
          </a:p>
        </p:txBody>
      </p:sp>
      <p:sp>
        <p:nvSpPr>
          <p:cNvPr id="18" name="Text Placeholder 16"/>
          <p:cNvSpPr>
            <a:spLocks noGrp="1"/>
          </p:cNvSpPr>
          <p:nvPr>
            <p:ph type="body" sz="quarter" idx="15" hasCustomPrompt="1"/>
          </p:nvPr>
        </p:nvSpPr>
        <p:spPr>
          <a:xfrm>
            <a:off x="5738001" y="6238875"/>
            <a:ext cx="6454000" cy="308240"/>
          </a:xfrm>
          <a:prstGeom prst="rect">
            <a:avLst/>
          </a:prstGeom>
        </p:spPr>
        <p:txBody>
          <a:bodyPr lIns="76197" tIns="38098" rIns="76197" bIns="38098"/>
          <a:lstStyle>
            <a:lvl1pPr marL="0" indent="0">
              <a:buNone/>
              <a:defRPr sz="1000" baseline="0">
                <a:solidFill>
                  <a:srgbClr val="A31527"/>
                </a:solidFill>
              </a:defRPr>
            </a:lvl1pPr>
          </a:lstStyle>
          <a:p>
            <a:pPr lvl="0"/>
            <a:r>
              <a:rPr lang="en-US" dirty="0"/>
              <a:t>Source:</a:t>
            </a:r>
          </a:p>
        </p:txBody>
      </p:sp>
      <p:sp>
        <p:nvSpPr>
          <p:cNvPr id="19" name="TextBox 18"/>
          <p:cNvSpPr txBox="1"/>
          <p:nvPr userDrawn="1"/>
        </p:nvSpPr>
        <p:spPr>
          <a:xfrm>
            <a:off x="8717797" y="6548035"/>
            <a:ext cx="3474203" cy="230833"/>
          </a:xfrm>
          <a:prstGeom prst="rect">
            <a:avLst/>
          </a:prstGeom>
          <a:noFill/>
        </p:spPr>
        <p:txBody>
          <a:bodyPr wrap="square" lIns="76197" tIns="38098" rIns="76197" bIns="38098">
            <a:spAutoFit/>
          </a:bodyPr>
          <a:lstStyle/>
          <a:p>
            <a:pPr defTabSz="609576">
              <a:defRPr/>
            </a:pPr>
            <a:r>
              <a:rPr lang="de-DE" sz="1000" b="1" spc="250" dirty="0">
                <a:solidFill>
                  <a:srgbClr val="A21727"/>
                </a:solidFill>
                <a:latin typeface="Century Gothic" charset="0"/>
                <a:ea typeface="Century Gothic" charset="0"/>
                <a:cs typeface="Century Gothic" charset="0"/>
              </a:rPr>
              <a:t>©</a:t>
            </a:r>
            <a:r>
              <a:rPr lang="en-US" sz="1000" b="1" spc="250" dirty="0">
                <a:solidFill>
                  <a:srgbClr val="A21727"/>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264190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3" name="Rectangle 2"/>
          <p:cNvSpPr/>
          <p:nvPr userDrawn="1"/>
        </p:nvSpPr>
        <p:spPr>
          <a:xfrm>
            <a:off x="0" y="1"/>
            <a:ext cx="105833"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latin typeface="Calibri"/>
            </a:endParaRPr>
          </a:p>
        </p:txBody>
      </p:sp>
    </p:spTree>
    <p:extLst>
      <p:ext uri="{BB962C8B-B14F-4D97-AF65-F5344CB8AC3E}">
        <p14:creationId xmlns:p14="http://schemas.microsoft.com/office/powerpoint/2010/main" val="37309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11F1ED6-03CA-FF41-BAAB-392506A14B1E}" type="slidenum">
              <a:rPr lang="en-US" smtClean="0"/>
              <a:pPr/>
              <a:t>‹#›</a:t>
            </a:fld>
            <a:endParaRPr lang="en-US" dirty="0"/>
          </a:p>
        </p:txBody>
      </p:sp>
    </p:spTree>
    <p:extLst>
      <p:ext uri="{BB962C8B-B14F-4D97-AF65-F5344CB8AC3E}">
        <p14:creationId xmlns:p14="http://schemas.microsoft.com/office/powerpoint/2010/main" val="2853152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lide">
    <p:bg>
      <p:bgPr>
        <a:gradFill>
          <a:gsLst>
            <a:gs pos="60000">
              <a:schemeClr val="tx1">
                <a:lumMod val="80000"/>
                <a:lumOff val="20000"/>
              </a:schemeClr>
            </a:gs>
            <a:gs pos="100000">
              <a:srgbClr val="1E1E1E"/>
            </a:gs>
          </a:gsLst>
          <a:path path="circle">
            <a:fillToRect l="50000" t="50000" r="50000" b="50000"/>
          </a:path>
        </a:gradFill>
        <a:effectLst/>
      </p:bgPr>
    </p:bg>
    <p:spTree>
      <p:nvGrpSpPr>
        <p:cNvPr id="1" name=""/>
        <p:cNvGrpSpPr/>
        <p:nvPr/>
      </p:nvGrpSpPr>
      <p:grpSpPr>
        <a:xfrm>
          <a:off x="0" y="0"/>
          <a:ext cx="0" cy="0"/>
          <a:chOff x="0" y="0"/>
          <a:chExt cx="0" cy="0"/>
        </a:xfrm>
      </p:grpSpPr>
      <p:pic>
        <p:nvPicPr>
          <p:cNvPr id="18"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391190"/>
            <a:ext cx="1299104" cy="340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751719" y="2887927"/>
            <a:ext cx="10699750" cy="1143000"/>
          </a:xfrm>
          <a:prstGeom prst="rect">
            <a:avLst/>
          </a:prstGeom>
        </p:spPr>
        <p:txBody>
          <a:bodyPr lIns="76197" tIns="38098" rIns="76197" bIns="38098"/>
          <a:lstStyle>
            <a:lvl1pPr marL="0" indent="0">
              <a:buNone/>
              <a:defRPr>
                <a:solidFill>
                  <a:schemeClr val="bg1"/>
                </a:solidFill>
              </a:defRPr>
            </a:lvl1pPr>
          </a:lstStyle>
          <a:p>
            <a:pPr lvl="0"/>
            <a:r>
              <a:rPr lang="en-US" dirty="0"/>
              <a:t>"Click to edit Master text styles”</a:t>
            </a:r>
          </a:p>
        </p:txBody>
      </p:sp>
      <p:sp>
        <p:nvSpPr>
          <p:cNvPr id="11" name="Text Placeholder 10"/>
          <p:cNvSpPr>
            <a:spLocks noGrp="1"/>
          </p:cNvSpPr>
          <p:nvPr>
            <p:ph type="body" sz="quarter" idx="11" hasCustomPrompt="1"/>
          </p:nvPr>
        </p:nvSpPr>
        <p:spPr>
          <a:xfrm>
            <a:off x="6101292" y="4255824"/>
            <a:ext cx="5349875" cy="305593"/>
          </a:xfrm>
          <a:prstGeom prst="rect">
            <a:avLst/>
          </a:prstGeom>
        </p:spPr>
        <p:txBody>
          <a:bodyPr lIns="76197" tIns="38098" rIns="76197" bIns="38098">
            <a:normAutofit/>
          </a:bodyPr>
          <a:lstStyle>
            <a:lvl1pPr marL="0" indent="0" algn="r">
              <a:buNone/>
              <a:defRPr sz="1500" b="0" i="1">
                <a:solidFill>
                  <a:schemeClr val="bg1"/>
                </a:solidFill>
                <a:latin typeface="Century Gothic" charset="0"/>
                <a:ea typeface="Century Gothic" charset="0"/>
                <a:cs typeface="Century Gothic" charset="0"/>
              </a:defRPr>
            </a:lvl1pPr>
          </a:lstStyle>
          <a:p>
            <a:pPr lvl="0"/>
            <a:r>
              <a:rPr lang="en-US" dirty="0"/>
              <a:t>CLICK TO EDIT MASTER TEXT STYLES</a:t>
            </a:r>
          </a:p>
        </p:txBody>
      </p:sp>
      <p:sp>
        <p:nvSpPr>
          <p:cNvPr id="12" name="Text Placeholder 17"/>
          <p:cNvSpPr>
            <a:spLocks noGrp="1"/>
          </p:cNvSpPr>
          <p:nvPr>
            <p:ph type="body" sz="quarter" idx="12" hasCustomPrompt="1"/>
          </p:nvPr>
        </p:nvSpPr>
        <p:spPr>
          <a:xfrm>
            <a:off x="2160636"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a:t>@HANDLE</a:t>
            </a:r>
          </a:p>
        </p:txBody>
      </p:sp>
      <p:sp>
        <p:nvSpPr>
          <p:cNvPr id="13" name="Text Placeholder 17"/>
          <p:cNvSpPr>
            <a:spLocks noGrp="1"/>
          </p:cNvSpPr>
          <p:nvPr>
            <p:ph type="body" sz="quarter" idx="13" hasCustomPrompt="1"/>
          </p:nvPr>
        </p:nvSpPr>
        <p:spPr>
          <a:xfrm>
            <a:off x="3453004"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a:t>HASHTAG</a:t>
            </a:r>
          </a:p>
        </p:txBody>
      </p:sp>
      <p:sp>
        <p:nvSpPr>
          <p:cNvPr id="14" name="Text Placeholder 17"/>
          <p:cNvSpPr>
            <a:spLocks noGrp="1"/>
          </p:cNvSpPr>
          <p:nvPr>
            <p:ph type="body" sz="quarter" idx="14" hasCustomPrompt="1"/>
          </p:nvPr>
        </p:nvSpPr>
        <p:spPr>
          <a:xfrm>
            <a:off x="4745373"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a:t>MISC</a:t>
            </a:r>
          </a:p>
        </p:txBody>
      </p:sp>
      <p:cxnSp>
        <p:nvCxnSpPr>
          <p:cNvPr id="15" name="Straight Connector 14"/>
          <p:cNvCxnSpPr/>
          <p:nvPr userDrawn="1"/>
        </p:nvCxnSpPr>
        <p:spPr>
          <a:xfrm>
            <a:off x="2147094" y="6547115"/>
            <a:ext cx="10605823"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1"/>
            <a:ext cx="105833"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latin typeface="Calibri"/>
            </a:endParaRPr>
          </a:p>
        </p:txBody>
      </p:sp>
      <p:sp>
        <p:nvSpPr>
          <p:cNvPr id="20" name="Text Placeholder 16"/>
          <p:cNvSpPr>
            <a:spLocks noGrp="1"/>
          </p:cNvSpPr>
          <p:nvPr>
            <p:ph type="body" sz="quarter" idx="15" hasCustomPrompt="1"/>
          </p:nvPr>
        </p:nvSpPr>
        <p:spPr>
          <a:xfrm>
            <a:off x="5738001" y="6238875"/>
            <a:ext cx="6454000" cy="308240"/>
          </a:xfrm>
          <a:prstGeom prst="rect">
            <a:avLst/>
          </a:prstGeom>
        </p:spPr>
        <p:txBody>
          <a:bodyPr lIns="76197" tIns="38098" rIns="76197" bIns="38098"/>
          <a:lstStyle>
            <a:lvl1pPr marL="0" indent="0">
              <a:buNone/>
              <a:defRPr sz="1000" baseline="0">
                <a:solidFill>
                  <a:schemeClr val="bg1"/>
                </a:solidFill>
              </a:defRPr>
            </a:lvl1pPr>
          </a:lstStyle>
          <a:p>
            <a:pPr lvl="0"/>
            <a:r>
              <a:rPr lang="en-US" dirty="0"/>
              <a:t>Source:</a:t>
            </a:r>
          </a:p>
        </p:txBody>
      </p:sp>
      <p:sp>
        <p:nvSpPr>
          <p:cNvPr id="16" name="TextBox 15"/>
          <p:cNvSpPr txBox="1"/>
          <p:nvPr userDrawn="1"/>
        </p:nvSpPr>
        <p:spPr>
          <a:xfrm>
            <a:off x="8717797" y="6548035"/>
            <a:ext cx="3474203" cy="230833"/>
          </a:xfrm>
          <a:prstGeom prst="rect">
            <a:avLst/>
          </a:prstGeom>
          <a:noFill/>
        </p:spPr>
        <p:txBody>
          <a:bodyPr wrap="square" lIns="76197" tIns="38098" rIns="76197" bIns="38098">
            <a:spAutoFit/>
          </a:bodyPr>
          <a:lstStyle/>
          <a:p>
            <a:pPr defTabSz="609576">
              <a:defRPr/>
            </a:pPr>
            <a:r>
              <a:rPr lang="de-DE" sz="1000" b="1" spc="250" dirty="0">
                <a:solidFill>
                  <a:prstClr val="white"/>
                </a:solidFill>
                <a:latin typeface="Century Gothic" charset="0"/>
                <a:ea typeface="Century Gothic" charset="0"/>
                <a:cs typeface="Century Gothic" charset="0"/>
              </a:rPr>
              <a:t>©</a:t>
            </a:r>
            <a:r>
              <a:rPr lang="en-US" sz="1000" b="1" spc="250" dirty="0">
                <a:solidFill>
                  <a:prstClr val="white"/>
                </a:solidFill>
                <a:latin typeface="Century Gothic" charset="0"/>
                <a:ea typeface="Century Gothic" charset="0"/>
                <a:cs typeface="Century Gothic" charset="0"/>
              </a:rPr>
              <a:t>UNIVERSITY OF UTAH HEALTH</a:t>
            </a:r>
          </a:p>
        </p:txBody>
      </p:sp>
    </p:spTree>
    <p:extLst>
      <p:ext uri="{BB962C8B-B14F-4D97-AF65-F5344CB8AC3E}">
        <p14:creationId xmlns:p14="http://schemas.microsoft.com/office/powerpoint/2010/main" val="171565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a:prstGeom prst="rect">
            <a:avLst/>
          </a:prstGeom>
        </p:spPr>
        <p:txBody>
          <a:bodyPr lIns="130622" tIns="65311" rIns="130622" bIns="65311"/>
          <a:lstStyle/>
          <a:p>
            <a:r>
              <a:rPr lang="en-US"/>
              <a:t>Click to edit Master title style</a:t>
            </a:r>
          </a:p>
        </p:txBody>
      </p:sp>
      <p:sp>
        <p:nvSpPr>
          <p:cNvPr id="3" name="Content Placeholder 2"/>
          <p:cNvSpPr>
            <a:spLocks noGrp="1"/>
          </p:cNvSpPr>
          <p:nvPr>
            <p:ph idx="1"/>
          </p:nvPr>
        </p:nvSpPr>
        <p:spPr>
          <a:xfrm>
            <a:off x="711200" y="1600200"/>
            <a:ext cx="10769600" cy="4191000"/>
          </a:xfrm>
          <a:prstGeom prst="rect">
            <a:avLst/>
          </a:prstGeom>
        </p:spPr>
        <p:txBody>
          <a:bodyPr lIns="130622" tIns="65311" rIns="130622" bIns="653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245225"/>
            <a:ext cx="2844800" cy="476250"/>
          </a:xfrm>
          <a:prstGeom prst="rect">
            <a:avLst/>
          </a:prstGeom>
        </p:spPr>
        <p:txBody>
          <a:bodyPr lIns="130622" tIns="65311" rIns="130622" bIns="65311"/>
          <a:lstStyle>
            <a:lvl1pPr>
              <a:defRPr/>
            </a:lvl1pPr>
          </a:lstStyle>
          <a:p>
            <a:endParaRPr lang="en-US" altLang="en-US" dirty="0"/>
          </a:p>
        </p:txBody>
      </p:sp>
      <p:sp>
        <p:nvSpPr>
          <p:cNvPr id="5" name="Footer Placeholder 4"/>
          <p:cNvSpPr>
            <a:spLocks noGrp="1"/>
          </p:cNvSpPr>
          <p:nvPr>
            <p:ph type="ftr" sz="quarter" idx="11"/>
          </p:nvPr>
        </p:nvSpPr>
        <p:spPr>
          <a:xfrm>
            <a:off x="4165600" y="6245225"/>
            <a:ext cx="3860800" cy="476250"/>
          </a:xfrm>
          <a:prstGeom prst="rect">
            <a:avLst/>
          </a:prstGeom>
        </p:spPr>
        <p:txBody>
          <a:bodyPr lIns="130622" tIns="65311" rIns="130622" bIns="65311"/>
          <a:lstStyle>
            <a:lvl1pPr>
              <a:defRPr/>
            </a:lvl1pPr>
          </a:lstStyle>
          <a:p>
            <a:endParaRPr lang="en-US" altLang="en-US" dirty="0"/>
          </a:p>
        </p:txBody>
      </p:sp>
      <p:sp>
        <p:nvSpPr>
          <p:cNvPr id="6" name="Slide Number Placeholder 5"/>
          <p:cNvSpPr>
            <a:spLocks noGrp="1"/>
          </p:cNvSpPr>
          <p:nvPr>
            <p:ph type="sldNum" sz="quarter" idx="12"/>
          </p:nvPr>
        </p:nvSpPr>
        <p:spPr>
          <a:xfrm>
            <a:off x="8737600" y="6245225"/>
            <a:ext cx="2844800" cy="476250"/>
          </a:xfrm>
          <a:prstGeom prst="rect">
            <a:avLst/>
          </a:prstGeom>
        </p:spPr>
        <p:txBody>
          <a:bodyPr lIns="130622" tIns="65311" rIns="130622" bIns="65311"/>
          <a:lstStyle>
            <a:lvl1pPr>
              <a:defRPr/>
            </a:lvl1pPr>
          </a:lstStyle>
          <a:p>
            <a:fld id="{B4F53620-1B46-604A-93FD-1D0C4DD11F90}" type="slidenum">
              <a:rPr lang="en-US" altLang="en-US"/>
              <a:pPr/>
              <a:t>‹#›</a:t>
            </a:fld>
            <a:endParaRPr lang="en-US" altLang="en-US" dirty="0"/>
          </a:p>
        </p:txBody>
      </p:sp>
    </p:spTree>
    <p:extLst>
      <p:ext uri="{BB962C8B-B14F-4D97-AF65-F5344CB8AC3E}">
        <p14:creationId xmlns:p14="http://schemas.microsoft.com/office/powerpoint/2010/main" val="511681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944047"/>
            <a:ext cx="10972800" cy="1143000"/>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609600" y="2269610"/>
            <a:ext cx="10972800" cy="39468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7519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14400" y="1346948"/>
            <a:ext cx="103632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14400" y="4282764"/>
            <a:ext cx="103632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4400" y="1484779"/>
            <a:ext cx="103632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9646373" y="4107023"/>
            <a:ext cx="12192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1012444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6D0534-BB92-D249-82B9-49A38E7BB51A}" type="datetime1">
              <a:rPr lang="en-US" smtClean="0"/>
              <a:t>2/27/25</a:t>
            </a:fld>
            <a:endParaRPr lang="en-US" dirty="0"/>
          </a:p>
        </p:txBody>
      </p:sp>
      <p:sp>
        <p:nvSpPr>
          <p:cNvPr id="5" name="Footer Placeholder 4"/>
          <p:cNvSpPr>
            <a:spLocks noGrp="1"/>
          </p:cNvSpPr>
          <p:nvPr>
            <p:ph type="ftr" sz="quarter" idx="11"/>
          </p:nvPr>
        </p:nvSpPr>
        <p:spPr>
          <a:xfrm>
            <a:off x="1083740" y="6272786"/>
            <a:ext cx="6327648" cy="365125"/>
          </a:xfrm>
        </p:spPr>
        <p:txBody>
          <a:bodyPr/>
          <a:lstStyle/>
          <a:p>
            <a:endParaRPr lang="en-US" dirty="0"/>
          </a:p>
        </p:txBody>
      </p:sp>
      <p:sp>
        <p:nvSpPr>
          <p:cNvPr id="6" name="Slide Number Placeholder 5"/>
          <p:cNvSpPr>
            <a:spLocks noGrp="1"/>
          </p:cNvSpPr>
          <p:nvPr>
            <p:ph type="sldNum" sz="quarter" idx="12"/>
          </p:nvPr>
        </p:nvSpPr>
        <p:spPr>
          <a:xfrm>
            <a:off x="9659041" y="4227195"/>
            <a:ext cx="1193868"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51913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EE8AFE-A49F-3347-91BC-9E8CE1BCC4B4}" type="datetime1">
              <a:rPr lang="en-US" smtClean="0"/>
              <a:t>2/27/25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56506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2165773" y="5020056"/>
            <a:ext cx="905256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8" y="6272786"/>
            <a:ext cx="2644309" cy="365125"/>
          </a:xfrm>
        </p:spPr>
        <p:txBody>
          <a:bodyPr/>
          <a:lstStyle>
            <a:lvl1pPr>
              <a:defRPr>
                <a:solidFill>
                  <a:schemeClr val="accent1">
                    <a:lumMod val="50000"/>
                  </a:schemeClr>
                </a:solidFill>
              </a:defRPr>
            </a:lvl1pPr>
          </a:lstStyle>
          <a:p>
            <a:fld id="{5EA109CB-DDDB-7949-A85C-355CAB3D7576}" type="datetime1">
              <a:rPr lang="en-US" smtClean="0"/>
              <a:t>2/27/25</a:t>
            </a:fld>
            <a:endParaRPr lang="en-US" dirty="0"/>
          </a:p>
        </p:txBody>
      </p:sp>
      <p:sp>
        <p:nvSpPr>
          <p:cNvPr id="5" name="Footer Placeholder 4"/>
          <p:cNvSpPr>
            <a:spLocks noGrp="1"/>
          </p:cNvSpPr>
          <p:nvPr>
            <p:ph type="ftr" sz="quarter" idx="11"/>
          </p:nvPr>
        </p:nvSpPr>
        <p:spPr>
          <a:xfrm>
            <a:off x="2181465" y="6272785"/>
            <a:ext cx="6327648"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845149" y="2430623"/>
            <a:ext cx="12192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60600" y="2508607"/>
            <a:ext cx="1188299"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78139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4400" y="2194560"/>
            <a:ext cx="48768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89624" y="2194560"/>
            <a:ext cx="48768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E56BB9-C860-D945-A0DA-AC84E1154E6B}" type="datetime1">
              <a:rPr lang="en-US" smtClean="0"/>
              <a:t>2/27/25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19835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14400" y="2048256"/>
            <a:ext cx="48768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4400" y="2743200"/>
            <a:ext cx="48768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27724" y="2048256"/>
            <a:ext cx="48768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27724" y="2743200"/>
            <a:ext cx="48768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C5F966-147F-B24F-8855-ADF4B9638779}" type="datetime1">
              <a:rPr lang="en-US" smtClean="0"/>
              <a:t>2/27/25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03480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432BB21E-6508-274A-8215-090AB0A8BFD7}" type="datetime1">
              <a:rPr lang="en-US" smtClean="0"/>
              <a:t>2/27/25</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01641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5E3B75-9C36-5140-9B2C-4AB02DB5CE55}" type="datetime1">
              <a:rPr lang="en-US" smtClean="0"/>
              <a:t>2/27/25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0930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B86A9B72-EFE5-0C44-9856-127B83BB47D0}" type="datetimeFigureOut">
              <a:rPr lang="en-US" smtClean="0"/>
              <a:pPr/>
              <a:t>2/27/25</a:t>
            </a:fld>
            <a:endParaRPr lang="en-US"/>
          </a:p>
        </p:txBody>
      </p:sp>
      <p:sp>
        <p:nvSpPr>
          <p:cNvPr id="6" name="Footer Placeholder 5"/>
          <p:cNvSpPr>
            <a:spLocks noGrp="1"/>
          </p:cNvSpPr>
          <p:nvPr>
            <p:ph type="ftr" sz="quarter" idx="11"/>
          </p:nvPr>
        </p:nvSpPr>
        <p:spPr>
          <a:xfrm>
            <a:off x="4165601" y="635635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34760845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1" y="1"/>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11363552" y="6255258"/>
            <a:ext cx="524256"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1F7E5107-D26A-8749-91B4-BDF6C1B6361A}" type="datetime1">
              <a:rPr lang="en-US" smtClean="0"/>
              <a:t>2/27/25</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48190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1" y="1"/>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11363552" y="6255258"/>
            <a:ext cx="524256"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45CC6945-859D-154B-9E61-3980F2B5BC84}" type="datetime1">
              <a:rPr lang="en-US" smtClean="0"/>
              <a:t>2/27/25</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076232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922B72-5EFB-2B4D-BBDF-916337A53DC6}" type="datetime1">
              <a:rPr lang="en-US" smtClean="0"/>
              <a:t>2/27/25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849178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33400"/>
            <a:ext cx="2552700"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66801"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6B05E1-C71E-544E-9F74-844878BC4783}" type="datetime1">
              <a:rPr lang="en-US" smtClean="0"/>
              <a:t>2/27/25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2820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eight">
    <p:spTree>
      <p:nvGrpSpPr>
        <p:cNvPr id="1" name=""/>
        <p:cNvGrpSpPr/>
        <p:nvPr/>
      </p:nvGrpSpPr>
      <p:grpSpPr>
        <a:xfrm>
          <a:off x="0" y="0"/>
          <a:ext cx="0" cy="0"/>
          <a:chOff x="0" y="0"/>
          <a:chExt cx="0" cy="0"/>
        </a:xfrm>
      </p:grpSpPr>
      <p:sp>
        <p:nvSpPr>
          <p:cNvPr id="43" name="Picture Placeholder 34">
            <a:extLst>
              <a:ext uri="{FF2B5EF4-FFF2-40B4-BE49-F238E27FC236}">
                <a16:creationId xmlns:a16="http://schemas.microsoft.com/office/drawing/2014/main" id="{2D1EF856-2381-405C-A913-80809E59AAB1}"/>
              </a:ext>
            </a:extLst>
          </p:cNvPr>
          <p:cNvSpPr>
            <a:spLocks noGrp="1"/>
          </p:cNvSpPr>
          <p:nvPr>
            <p:ph type="pic" sz="quarter" idx="11" hasCustomPrompt="1"/>
          </p:nvPr>
        </p:nvSpPr>
        <p:spPr>
          <a:xfrm>
            <a:off x="8655568" y="2453724"/>
            <a:ext cx="887413" cy="889000"/>
          </a:xfrm>
        </p:spPr>
        <p:txBody>
          <a:bodyPr>
            <a:normAutofit/>
          </a:bodyPr>
          <a:lstStyle>
            <a:lvl1pPr marL="0" indent="0">
              <a:buNone/>
              <a:defRPr sz="750"/>
            </a:lvl1pPr>
          </a:lstStyle>
          <a:p>
            <a:r>
              <a:rPr lang="en-US" dirty="0"/>
              <a:t>ICON</a:t>
            </a:r>
          </a:p>
        </p:txBody>
      </p:sp>
      <p:sp>
        <p:nvSpPr>
          <p:cNvPr id="44" name="Text Placeholder 39">
            <a:extLst>
              <a:ext uri="{FF2B5EF4-FFF2-40B4-BE49-F238E27FC236}">
                <a16:creationId xmlns:a16="http://schemas.microsoft.com/office/drawing/2014/main" id="{34FBB9E9-CEBE-45B8-BF68-9E764AEF4CBC}"/>
              </a:ext>
            </a:extLst>
          </p:cNvPr>
          <p:cNvSpPr>
            <a:spLocks noGrp="1"/>
          </p:cNvSpPr>
          <p:nvPr>
            <p:ph type="body" sz="quarter" idx="14"/>
          </p:nvPr>
        </p:nvSpPr>
        <p:spPr>
          <a:xfrm>
            <a:off x="9710763" y="4641488"/>
            <a:ext cx="2138339" cy="601662"/>
          </a:xfrm>
        </p:spPr>
        <p:txBody>
          <a:bodyPr>
            <a:noAutofit/>
          </a:bodyPr>
          <a:lstStyle>
            <a:lvl1pPr marL="0" indent="0" algn="l">
              <a:buNone/>
              <a:defRPr sz="825">
                <a:solidFill>
                  <a:schemeClr val="tx1"/>
                </a:solidFill>
              </a:defRPr>
            </a:lvl1pPr>
            <a:lvl2pPr marL="342887" indent="0">
              <a:buNone/>
              <a:defRPr sz="825"/>
            </a:lvl2pPr>
            <a:lvl3pPr marL="685772" indent="0">
              <a:buNone/>
              <a:defRPr sz="825"/>
            </a:lvl3pPr>
            <a:lvl4pPr marL="1028659" indent="0">
              <a:buNone/>
              <a:defRPr sz="825"/>
            </a:lvl4pPr>
            <a:lvl5pPr marL="1371545" indent="0">
              <a:buNone/>
              <a:defRPr sz="825"/>
            </a:lvl5pPr>
          </a:lstStyle>
          <a:p>
            <a:pPr lvl="0"/>
            <a:r>
              <a:rPr lang="en-US" dirty="0"/>
              <a:t>Click to edit Master text styles</a:t>
            </a:r>
          </a:p>
        </p:txBody>
      </p:sp>
      <p:sp>
        <p:nvSpPr>
          <p:cNvPr id="45" name="Text Placeholder 46">
            <a:extLst>
              <a:ext uri="{FF2B5EF4-FFF2-40B4-BE49-F238E27FC236}">
                <a16:creationId xmlns:a16="http://schemas.microsoft.com/office/drawing/2014/main" id="{55B6C77E-DBDB-42A4-9B9B-3F2CF47584F0}"/>
              </a:ext>
            </a:extLst>
          </p:cNvPr>
          <p:cNvSpPr>
            <a:spLocks noGrp="1"/>
          </p:cNvSpPr>
          <p:nvPr>
            <p:ph type="body" sz="quarter" idx="18" hasCustomPrompt="1"/>
          </p:nvPr>
        </p:nvSpPr>
        <p:spPr>
          <a:xfrm>
            <a:off x="9710763" y="4240864"/>
            <a:ext cx="2138339" cy="299767"/>
          </a:xfrm>
        </p:spPr>
        <p:txBody>
          <a:bodyPr>
            <a:noAutofit/>
          </a:bodyPr>
          <a:lstStyle>
            <a:lvl1pPr marL="0" indent="0" algn="l">
              <a:lnSpc>
                <a:spcPct val="100000"/>
              </a:lnSpc>
              <a:spcBef>
                <a:spcPts val="0"/>
              </a:spcBef>
              <a:buNone/>
              <a:defRPr sz="1350" b="1">
                <a:latin typeface="+mj-lt"/>
              </a:defRPr>
            </a:lvl1pPr>
            <a:lvl2pPr marL="342887" indent="0">
              <a:buNone/>
              <a:defRPr sz="1350"/>
            </a:lvl2pPr>
            <a:lvl3pPr marL="685772" indent="0">
              <a:buNone/>
              <a:defRPr sz="1350"/>
            </a:lvl3pPr>
            <a:lvl4pPr marL="1028659" indent="0">
              <a:buNone/>
              <a:defRPr sz="1350"/>
            </a:lvl4pPr>
            <a:lvl5pPr marL="1371545" indent="0">
              <a:buNone/>
              <a:defRPr sz="1350"/>
            </a:lvl5pPr>
          </a:lstStyle>
          <a:p>
            <a:pPr lvl="0"/>
            <a:r>
              <a:rPr lang="en-US" dirty="0"/>
              <a:t>Click To Edit</a:t>
            </a:r>
          </a:p>
        </p:txBody>
      </p:sp>
      <p:sp>
        <p:nvSpPr>
          <p:cNvPr id="46" name="Picture Placeholder 34">
            <a:extLst>
              <a:ext uri="{FF2B5EF4-FFF2-40B4-BE49-F238E27FC236}">
                <a16:creationId xmlns:a16="http://schemas.microsoft.com/office/drawing/2014/main" id="{55DF7ED3-48B8-48C6-A240-C3F0AF040540}"/>
              </a:ext>
            </a:extLst>
          </p:cNvPr>
          <p:cNvSpPr>
            <a:spLocks noGrp="1"/>
          </p:cNvSpPr>
          <p:nvPr>
            <p:ph type="pic" sz="quarter" idx="19" hasCustomPrompt="1"/>
          </p:nvPr>
        </p:nvSpPr>
        <p:spPr>
          <a:xfrm>
            <a:off x="5103466" y="2453724"/>
            <a:ext cx="887413" cy="889000"/>
          </a:xfrm>
        </p:spPr>
        <p:txBody>
          <a:bodyPr>
            <a:normAutofit/>
          </a:bodyPr>
          <a:lstStyle>
            <a:lvl1pPr marL="0" indent="0">
              <a:buNone/>
              <a:defRPr sz="750"/>
            </a:lvl1pPr>
          </a:lstStyle>
          <a:p>
            <a:r>
              <a:rPr lang="en-US" dirty="0"/>
              <a:t>ICON</a:t>
            </a:r>
          </a:p>
        </p:txBody>
      </p:sp>
      <p:sp>
        <p:nvSpPr>
          <p:cNvPr id="47" name="Picture Placeholder 34">
            <a:extLst>
              <a:ext uri="{FF2B5EF4-FFF2-40B4-BE49-F238E27FC236}">
                <a16:creationId xmlns:a16="http://schemas.microsoft.com/office/drawing/2014/main" id="{C38ECA3B-7319-4FDB-BCA5-42DE903E763C}"/>
              </a:ext>
            </a:extLst>
          </p:cNvPr>
          <p:cNvSpPr>
            <a:spLocks noGrp="1"/>
          </p:cNvSpPr>
          <p:nvPr>
            <p:ph type="pic" sz="quarter" idx="20" hasCustomPrompt="1"/>
          </p:nvPr>
        </p:nvSpPr>
        <p:spPr>
          <a:xfrm>
            <a:off x="1551364" y="2453724"/>
            <a:ext cx="887413" cy="889000"/>
          </a:xfrm>
        </p:spPr>
        <p:txBody>
          <a:bodyPr>
            <a:normAutofit/>
          </a:bodyPr>
          <a:lstStyle>
            <a:lvl1pPr marL="0" indent="0">
              <a:buNone/>
              <a:defRPr sz="750"/>
            </a:lvl1pPr>
          </a:lstStyle>
          <a:p>
            <a:r>
              <a:rPr lang="en-US" dirty="0"/>
              <a:t>ICON</a:t>
            </a:r>
          </a:p>
        </p:txBody>
      </p:sp>
      <p:sp>
        <p:nvSpPr>
          <p:cNvPr id="52" name="Picture Placeholder 34">
            <a:extLst>
              <a:ext uri="{FF2B5EF4-FFF2-40B4-BE49-F238E27FC236}">
                <a16:creationId xmlns:a16="http://schemas.microsoft.com/office/drawing/2014/main" id="{90EC8BEC-DD26-4CF5-9BA3-62FB1DE4E8F3}"/>
              </a:ext>
            </a:extLst>
          </p:cNvPr>
          <p:cNvSpPr>
            <a:spLocks noGrp="1"/>
          </p:cNvSpPr>
          <p:nvPr>
            <p:ph type="pic" sz="quarter" idx="21" hasCustomPrompt="1"/>
          </p:nvPr>
        </p:nvSpPr>
        <p:spPr>
          <a:xfrm>
            <a:off x="8655568" y="4186831"/>
            <a:ext cx="887413" cy="889000"/>
          </a:xfrm>
        </p:spPr>
        <p:txBody>
          <a:bodyPr>
            <a:normAutofit/>
          </a:bodyPr>
          <a:lstStyle>
            <a:lvl1pPr marL="0" indent="0">
              <a:buNone/>
              <a:defRPr sz="750"/>
            </a:lvl1pPr>
          </a:lstStyle>
          <a:p>
            <a:r>
              <a:rPr lang="en-US" dirty="0"/>
              <a:t>ICON</a:t>
            </a:r>
          </a:p>
        </p:txBody>
      </p:sp>
      <p:sp>
        <p:nvSpPr>
          <p:cNvPr id="53" name="Picture Placeholder 34">
            <a:extLst>
              <a:ext uri="{FF2B5EF4-FFF2-40B4-BE49-F238E27FC236}">
                <a16:creationId xmlns:a16="http://schemas.microsoft.com/office/drawing/2014/main" id="{65A0AFA3-6580-43C1-B098-2C7BCA9F6C75}"/>
              </a:ext>
            </a:extLst>
          </p:cNvPr>
          <p:cNvSpPr>
            <a:spLocks noGrp="1"/>
          </p:cNvSpPr>
          <p:nvPr>
            <p:ph type="pic" sz="quarter" idx="22" hasCustomPrompt="1"/>
          </p:nvPr>
        </p:nvSpPr>
        <p:spPr>
          <a:xfrm>
            <a:off x="5103466" y="4186831"/>
            <a:ext cx="887413" cy="889000"/>
          </a:xfrm>
        </p:spPr>
        <p:txBody>
          <a:bodyPr>
            <a:normAutofit/>
          </a:bodyPr>
          <a:lstStyle>
            <a:lvl1pPr marL="0" indent="0">
              <a:buNone/>
              <a:defRPr sz="750"/>
            </a:lvl1pPr>
          </a:lstStyle>
          <a:p>
            <a:r>
              <a:rPr lang="en-US" dirty="0"/>
              <a:t>ICON</a:t>
            </a:r>
          </a:p>
        </p:txBody>
      </p:sp>
      <p:sp>
        <p:nvSpPr>
          <p:cNvPr id="54" name="Picture Placeholder 34">
            <a:extLst>
              <a:ext uri="{FF2B5EF4-FFF2-40B4-BE49-F238E27FC236}">
                <a16:creationId xmlns:a16="http://schemas.microsoft.com/office/drawing/2014/main" id="{633BE360-454A-4A5C-9104-60910DAB61B5}"/>
              </a:ext>
            </a:extLst>
          </p:cNvPr>
          <p:cNvSpPr>
            <a:spLocks noGrp="1"/>
          </p:cNvSpPr>
          <p:nvPr>
            <p:ph type="pic" sz="quarter" idx="23" hasCustomPrompt="1"/>
          </p:nvPr>
        </p:nvSpPr>
        <p:spPr>
          <a:xfrm>
            <a:off x="1551364" y="4186831"/>
            <a:ext cx="887413" cy="889000"/>
          </a:xfrm>
        </p:spPr>
        <p:txBody>
          <a:bodyPr>
            <a:normAutofit/>
          </a:bodyPr>
          <a:lstStyle>
            <a:lvl1pPr marL="0" indent="0">
              <a:buNone/>
              <a:defRPr sz="750"/>
            </a:lvl1pPr>
          </a:lstStyle>
          <a:p>
            <a:r>
              <a:rPr lang="en-US" dirty="0"/>
              <a:t>ICON</a:t>
            </a:r>
          </a:p>
        </p:txBody>
      </p:sp>
      <p:sp>
        <p:nvSpPr>
          <p:cNvPr id="59" name="Picture Placeholder 34">
            <a:extLst>
              <a:ext uri="{FF2B5EF4-FFF2-40B4-BE49-F238E27FC236}">
                <a16:creationId xmlns:a16="http://schemas.microsoft.com/office/drawing/2014/main" id="{E846108A-BBFA-4FDA-9BAA-78AA09FEF2B1}"/>
              </a:ext>
            </a:extLst>
          </p:cNvPr>
          <p:cNvSpPr>
            <a:spLocks noGrp="1"/>
          </p:cNvSpPr>
          <p:nvPr>
            <p:ph type="pic" sz="quarter" idx="24" hasCustomPrompt="1"/>
          </p:nvPr>
        </p:nvSpPr>
        <p:spPr>
          <a:xfrm>
            <a:off x="762503" y="306053"/>
            <a:ext cx="887413" cy="889000"/>
          </a:xfrm>
        </p:spPr>
        <p:txBody>
          <a:bodyPr>
            <a:normAutofit/>
          </a:bodyPr>
          <a:lstStyle>
            <a:lvl1pPr marL="0" indent="0">
              <a:buNone/>
              <a:defRPr sz="750"/>
            </a:lvl1pPr>
          </a:lstStyle>
          <a:p>
            <a:r>
              <a:rPr lang="en-US" dirty="0"/>
              <a:t>ICON</a:t>
            </a:r>
          </a:p>
        </p:txBody>
      </p:sp>
      <p:sp>
        <p:nvSpPr>
          <p:cNvPr id="60" name="Picture Placeholder 34">
            <a:extLst>
              <a:ext uri="{FF2B5EF4-FFF2-40B4-BE49-F238E27FC236}">
                <a16:creationId xmlns:a16="http://schemas.microsoft.com/office/drawing/2014/main" id="{06FACEF4-EC76-40B1-ABAB-DFB9AB1C6F8C}"/>
              </a:ext>
            </a:extLst>
          </p:cNvPr>
          <p:cNvSpPr>
            <a:spLocks noGrp="1"/>
          </p:cNvSpPr>
          <p:nvPr>
            <p:ph type="pic" sz="quarter" idx="25" hasCustomPrompt="1"/>
          </p:nvPr>
        </p:nvSpPr>
        <p:spPr>
          <a:xfrm>
            <a:off x="5103466" y="5749817"/>
            <a:ext cx="887413" cy="889000"/>
          </a:xfrm>
        </p:spPr>
        <p:txBody>
          <a:bodyPr>
            <a:normAutofit/>
          </a:bodyPr>
          <a:lstStyle>
            <a:lvl1pPr marL="0" indent="0">
              <a:buNone/>
              <a:defRPr sz="750"/>
            </a:lvl1pPr>
          </a:lstStyle>
          <a:p>
            <a:r>
              <a:rPr lang="en-US" dirty="0"/>
              <a:t>ICON</a:t>
            </a:r>
          </a:p>
        </p:txBody>
      </p:sp>
      <p:sp>
        <p:nvSpPr>
          <p:cNvPr id="77" name="Text Placeholder 39">
            <a:extLst>
              <a:ext uri="{FF2B5EF4-FFF2-40B4-BE49-F238E27FC236}">
                <a16:creationId xmlns:a16="http://schemas.microsoft.com/office/drawing/2014/main" id="{F9B127AA-A9E2-41AB-8FAE-D787CE0242BD}"/>
              </a:ext>
            </a:extLst>
          </p:cNvPr>
          <p:cNvSpPr>
            <a:spLocks noGrp="1"/>
          </p:cNvSpPr>
          <p:nvPr>
            <p:ph type="body" sz="quarter" idx="26"/>
          </p:nvPr>
        </p:nvSpPr>
        <p:spPr>
          <a:xfrm>
            <a:off x="9710763" y="2877635"/>
            <a:ext cx="2138339" cy="601662"/>
          </a:xfrm>
        </p:spPr>
        <p:txBody>
          <a:bodyPr>
            <a:noAutofit/>
          </a:bodyPr>
          <a:lstStyle>
            <a:lvl1pPr marL="0" indent="0" algn="l">
              <a:buNone/>
              <a:defRPr sz="825">
                <a:solidFill>
                  <a:schemeClr val="tx1"/>
                </a:solidFill>
              </a:defRPr>
            </a:lvl1pPr>
            <a:lvl2pPr marL="342887" indent="0">
              <a:buNone/>
              <a:defRPr sz="825"/>
            </a:lvl2pPr>
            <a:lvl3pPr marL="685772" indent="0">
              <a:buNone/>
              <a:defRPr sz="825"/>
            </a:lvl3pPr>
            <a:lvl4pPr marL="1028659" indent="0">
              <a:buNone/>
              <a:defRPr sz="825"/>
            </a:lvl4pPr>
            <a:lvl5pPr marL="1371545" indent="0">
              <a:buNone/>
              <a:defRPr sz="825"/>
            </a:lvl5pPr>
          </a:lstStyle>
          <a:p>
            <a:pPr lvl="0"/>
            <a:r>
              <a:rPr lang="en-US" dirty="0"/>
              <a:t>Click to edit Master text styles</a:t>
            </a:r>
          </a:p>
        </p:txBody>
      </p:sp>
      <p:sp>
        <p:nvSpPr>
          <p:cNvPr id="78" name="Text Placeholder 46">
            <a:extLst>
              <a:ext uri="{FF2B5EF4-FFF2-40B4-BE49-F238E27FC236}">
                <a16:creationId xmlns:a16="http://schemas.microsoft.com/office/drawing/2014/main" id="{716BD719-7234-4908-ABBF-43004C9CA957}"/>
              </a:ext>
            </a:extLst>
          </p:cNvPr>
          <p:cNvSpPr>
            <a:spLocks noGrp="1"/>
          </p:cNvSpPr>
          <p:nvPr>
            <p:ph type="body" sz="quarter" idx="27" hasCustomPrompt="1"/>
          </p:nvPr>
        </p:nvSpPr>
        <p:spPr>
          <a:xfrm>
            <a:off x="9710763" y="2477010"/>
            <a:ext cx="2138339" cy="299767"/>
          </a:xfrm>
        </p:spPr>
        <p:txBody>
          <a:bodyPr>
            <a:noAutofit/>
          </a:bodyPr>
          <a:lstStyle>
            <a:lvl1pPr marL="0" indent="0" algn="l">
              <a:lnSpc>
                <a:spcPct val="100000"/>
              </a:lnSpc>
              <a:spcBef>
                <a:spcPts val="0"/>
              </a:spcBef>
              <a:buNone/>
              <a:defRPr sz="1350" b="1">
                <a:latin typeface="+mj-lt"/>
              </a:defRPr>
            </a:lvl1pPr>
            <a:lvl2pPr marL="342887" indent="0">
              <a:buNone/>
              <a:defRPr sz="1350"/>
            </a:lvl2pPr>
            <a:lvl3pPr marL="685772" indent="0">
              <a:buNone/>
              <a:defRPr sz="1350"/>
            </a:lvl3pPr>
            <a:lvl4pPr marL="1028659" indent="0">
              <a:buNone/>
              <a:defRPr sz="1350"/>
            </a:lvl4pPr>
            <a:lvl5pPr marL="1371545" indent="0">
              <a:buNone/>
              <a:defRPr sz="1350"/>
            </a:lvl5pPr>
          </a:lstStyle>
          <a:p>
            <a:pPr lvl="0"/>
            <a:r>
              <a:rPr lang="en-US" dirty="0"/>
              <a:t>Click To Edit</a:t>
            </a:r>
          </a:p>
        </p:txBody>
      </p:sp>
      <p:sp>
        <p:nvSpPr>
          <p:cNvPr id="79" name="Text Placeholder 39">
            <a:extLst>
              <a:ext uri="{FF2B5EF4-FFF2-40B4-BE49-F238E27FC236}">
                <a16:creationId xmlns:a16="http://schemas.microsoft.com/office/drawing/2014/main" id="{626608D9-0200-4530-A392-8778E0D04406}"/>
              </a:ext>
            </a:extLst>
          </p:cNvPr>
          <p:cNvSpPr>
            <a:spLocks noGrp="1"/>
          </p:cNvSpPr>
          <p:nvPr>
            <p:ph type="body" sz="quarter" idx="28"/>
          </p:nvPr>
        </p:nvSpPr>
        <p:spPr>
          <a:xfrm>
            <a:off x="6116957" y="4641488"/>
            <a:ext cx="2138339" cy="601662"/>
          </a:xfrm>
        </p:spPr>
        <p:txBody>
          <a:bodyPr>
            <a:noAutofit/>
          </a:bodyPr>
          <a:lstStyle>
            <a:lvl1pPr marL="0" indent="0" algn="l">
              <a:buNone/>
              <a:defRPr sz="825">
                <a:solidFill>
                  <a:schemeClr val="tx1"/>
                </a:solidFill>
              </a:defRPr>
            </a:lvl1pPr>
            <a:lvl2pPr marL="342887" indent="0">
              <a:buNone/>
              <a:defRPr sz="825"/>
            </a:lvl2pPr>
            <a:lvl3pPr marL="685772" indent="0">
              <a:buNone/>
              <a:defRPr sz="825"/>
            </a:lvl3pPr>
            <a:lvl4pPr marL="1028659" indent="0">
              <a:buNone/>
              <a:defRPr sz="825"/>
            </a:lvl4pPr>
            <a:lvl5pPr marL="1371545" indent="0">
              <a:buNone/>
              <a:defRPr sz="825"/>
            </a:lvl5pPr>
          </a:lstStyle>
          <a:p>
            <a:pPr lvl="0"/>
            <a:r>
              <a:rPr lang="en-US" dirty="0"/>
              <a:t>Click to edit Master text styles</a:t>
            </a:r>
          </a:p>
        </p:txBody>
      </p:sp>
      <p:sp>
        <p:nvSpPr>
          <p:cNvPr id="80" name="Text Placeholder 46">
            <a:extLst>
              <a:ext uri="{FF2B5EF4-FFF2-40B4-BE49-F238E27FC236}">
                <a16:creationId xmlns:a16="http://schemas.microsoft.com/office/drawing/2014/main" id="{752DFA8A-D6FA-4ECD-9E35-F71EA4E99C77}"/>
              </a:ext>
            </a:extLst>
          </p:cNvPr>
          <p:cNvSpPr>
            <a:spLocks noGrp="1"/>
          </p:cNvSpPr>
          <p:nvPr>
            <p:ph type="body" sz="quarter" idx="29" hasCustomPrompt="1"/>
          </p:nvPr>
        </p:nvSpPr>
        <p:spPr>
          <a:xfrm>
            <a:off x="6116957" y="4240864"/>
            <a:ext cx="2138339" cy="299767"/>
          </a:xfrm>
        </p:spPr>
        <p:txBody>
          <a:bodyPr>
            <a:noAutofit/>
          </a:bodyPr>
          <a:lstStyle>
            <a:lvl1pPr marL="0" indent="0" algn="l">
              <a:lnSpc>
                <a:spcPct val="100000"/>
              </a:lnSpc>
              <a:spcBef>
                <a:spcPts val="0"/>
              </a:spcBef>
              <a:buNone/>
              <a:defRPr sz="1350" b="1">
                <a:latin typeface="+mj-lt"/>
              </a:defRPr>
            </a:lvl1pPr>
            <a:lvl2pPr marL="342887" indent="0">
              <a:buNone/>
              <a:defRPr sz="1350"/>
            </a:lvl2pPr>
            <a:lvl3pPr marL="685772" indent="0">
              <a:buNone/>
              <a:defRPr sz="1350"/>
            </a:lvl3pPr>
            <a:lvl4pPr marL="1028659" indent="0">
              <a:buNone/>
              <a:defRPr sz="1350"/>
            </a:lvl4pPr>
            <a:lvl5pPr marL="1371545" indent="0">
              <a:buNone/>
              <a:defRPr sz="1350"/>
            </a:lvl5pPr>
          </a:lstStyle>
          <a:p>
            <a:pPr lvl="0"/>
            <a:r>
              <a:rPr lang="en-US" dirty="0"/>
              <a:t>Click To Edit</a:t>
            </a:r>
          </a:p>
        </p:txBody>
      </p:sp>
      <p:sp>
        <p:nvSpPr>
          <p:cNvPr id="81" name="Text Placeholder 39">
            <a:extLst>
              <a:ext uri="{FF2B5EF4-FFF2-40B4-BE49-F238E27FC236}">
                <a16:creationId xmlns:a16="http://schemas.microsoft.com/office/drawing/2014/main" id="{CF686D19-A348-4080-A966-C34BC802E272}"/>
              </a:ext>
            </a:extLst>
          </p:cNvPr>
          <p:cNvSpPr>
            <a:spLocks noGrp="1"/>
          </p:cNvSpPr>
          <p:nvPr>
            <p:ph type="body" sz="quarter" idx="30"/>
          </p:nvPr>
        </p:nvSpPr>
        <p:spPr>
          <a:xfrm>
            <a:off x="6116957" y="2877635"/>
            <a:ext cx="2138339" cy="601662"/>
          </a:xfrm>
        </p:spPr>
        <p:txBody>
          <a:bodyPr>
            <a:noAutofit/>
          </a:bodyPr>
          <a:lstStyle>
            <a:lvl1pPr marL="0" indent="0" algn="l">
              <a:buNone/>
              <a:defRPr sz="825">
                <a:solidFill>
                  <a:schemeClr val="tx1"/>
                </a:solidFill>
              </a:defRPr>
            </a:lvl1pPr>
            <a:lvl2pPr marL="342887" indent="0">
              <a:buNone/>
              <a:defRPr sz="825"/>
            </a:lvl2pPr>
            <a:lvl3pPr marL="685772" indent="0">
              <a:buNone/>
              <a:defRPr sz="825"/>
            </a:lvl3pPr>
            <a:lvl4pPr marL="1028659" indent="0">
              <a:buNone/>
              <a:defRPr sz="825"/>
            </a:lvl4pPr>
            <a:lvl5pPr marL="1371545" indent="0">
              <a:buNone/>
              <a:defRPr sz="825"/>
            </a:lvl5pPr>
          </a:lstStyle>
          <a:p>
            <a:pPr lvl="0"/>
            <a:r>
              <a:rPr lang="en-US" dirty="0"/>
              <a:t>Click to edit Master text styles</a:t>
            </a:r>
          </a:p>
        </p:txBody>
      </p:sp>
      <p:sp>
        <p:nvSpPr>
          <p:cNvPr id="82" name="Text Placeholder 46">
            <a:extLst>
              <a:ext uri="{FF2B5EF4-FFF2-40B4-BE49-F238E27FC236}">
                <a16:creationId xmlns:a16="http://schemas.microsoft.com/office/drawing/2014/main" id="{60735320-27D8-4F8E-A024-598776C9D1C3}"/>
              </a:ext>
            </a:extLst>
          </p:cNvPr>
          <p:cNvSpPr>
            <a:spLocks noGrp="1"/>
          </p:cNvSpPr>
          <p:nvPr>
            <p:ph type="body" sz="quarter" idx="31" hasCustomPrompt="1"/>
          </p:nvPr>
        </p:nvSpPr>
        <p:spPr>
          <a:xfrm>
            <a:off x="6116957" y="2477010"/>
            <a:ext cx="2138339" cy="299767"/>
          </a:xfrm>
        </p:spPr>
        <p:txBody>
          <a:bodyPr>
            <a:noAutofit/>
          </a:bodyPr>
          <a:lstStyle>
            <a:lvl1pPr marL="0" indent="0" algn="l">
              <a:lnSpc>
                <a:spcPct val="100000"/>
              </a:lnSpc>
              <a:spcBef>
                <a:spcPts val="0"/>
              </a:spcBef>
              <a:buNone/>
              <a:defRPr sz="1350" b="1">
                <a:latin typeface="+mj-lt"/>
              </a:defRPr>
            </a:lvl1pPr>
            <a:lvl2pPr marL="342887" indent="0">
              <a:buNone/>
              <a:defRPr sz="1350"/>
            </a:lvl2pPr>
            <a:lvl3pPr marL="685772" indent="0">
              <a:buNone/>
              <a:defRPr sz="1350"/>
            </a:lvl3pPr>
            <a:lvl4pPr marL="1028659" indent="0">
              <a:buNone/>
              <a:defRPr sz="1350"/>
            </a:lvl4pPr>
            <a:lvl5pPr marL="1371545" indent="0">
              <a:buNone/>
              <a:defRPr sz="1350"/>
            </a:lvl5pPr>
          </a:lstStyle>
          <a:p>
            <a:pPr lvl="0"/>
            <a:r>
              <a:rPr lang="en-US" dirty="0"/>
              <a:t>Click To Edit</a:t>
            </a:r>
          </a:p>
        </p:txBody>
      </p:sp>
      <p:sp>
        <p:nvSpPr>
          <p:cNvPr id="83" name="Text Placeholder 39">
            <a:extLst>
              <a:ext uri="{FF2B5EF4-FFF2-40B4-BE49-F238E27FC236}">
                <a16:creationId xmlns:a16="http://schemas.microsoft.com/office/drawing/2014/main" id="{EAAFD4E3-0D64-4DC4-AC95-C45ABD2AE6F9}"/>
              </a:ext>
            </a:extLst>
          </p:cNvPr>
          <p:cNvSpPr>
            <a:spLocks noGrp="1"/>
          </p:cNvSpPr>
          <p:nvPr>
            <p:ph type="body" sz="quarter" idx="32"/>
          </p:nvPr>
        </p:nvSpPr>
        <p:spPr>
          <a:xfrm>
            <a:off x="6116957" y="6138282"/>
            <a:ext cx="2138339" cy="601662"/>
          </a:xfrm>
        </p:spPr>
        <p:txBody>
          <a:bodyPr>
            <a:noAutofit/>
          </a:bodyPr>
          <a:lstStyle>
            <a:lvl1pPr marL="0" indent="0" algn="l">
              <a:buNone/>
              <a:defRPr sz="825">
                <a:solidFill>
                  <a:schemeClr val="tx1"/>
                </a:solidFill>
              </a:defRPr>
            </a:lvl1pPr>
            <a:lvl2pPr marL="342887" indent="0">
              <a:buNone/>
              <a:defRPr sz="825"/>
            </a:lvl2pPr>
            <a:lvl3pPr marL="685772" indent="0">
              <a:buNone/>
              <a:defRPr sz="825"/>
            </a:lvl3pPr>
            <a:lvl4pPr marL="1028659" indent="0">
              <a:buNone/>
              <a:defRPr sz="825"/>
            </a:lvl4pPr>
            <a:lvl5pPr marL="1371545" indent="0">
              <a:buNone/>
              <a:defRPr sz="825"/>
            </a:lvl5pPr>
          </a:lstStyle>
          <a:p>
            <a:pPr lvl="0"/>
            <a:r>
              <a:rPr lang="en-US" dirty="0"/>
              <a:t>Click to edit Master text styles</a:t>
            </a:r>
          </a:p>
        </p:txBody>
      </p:sp>
      <p:sp>
        <p:nvSpPr>
          <p:cNvPr id="84" name="Text Placeholder 46">
            <a:extLst>
              <a:ext uri="{FF2B5EF4-FFF2-40B4-BE49-F238E27FC236}">
                <a16:creationId xmlns:a16="http://schemas.microsoft.com/office/drawing/2014/main" id="{4E33188F-DB97-4480-8F80-07EABC10A011}"/>
              </a:ext>
            </a:extLst>
          </p:cNvPr>
          <p:cNvSpPr>
            <a:spLocks noGrp="1"/>
          </p:cNvSpPr>
          <p:nvPr>
            <p:ph type="body" sz="quarter" idx="33" hasCustomPrompt="1"/>
          </p:nvPr>
        </p:nvSpPr>
        <p:spPr>
          <a:xfrm>
            <a:off x="6116957" y="5750419"/>
            <a:ext cx="2138339" cy="299767"/>
          </a:xfrm>
        </p:spPr>
        <p:txBody>
          <a:bodyPr>
            <a:noAutofit/>
          </a:bodyPr>
          <a:lstStyle>
            <a:lvl1pPr marL="0" indent="0" algn="l">
              <a:lnSpc>
                <a:spcPct val="100000"/>
              </a:lnSpc>
              <a:spcBef>
                <a:spcPts val="0"/>
              </a:spcBef>
              <a:buNone/>
              <a:defRPr sz="1350" b="1">
                <a:latin typeface="+mj-lt"/>
              </a:defRPr>
            </a:lvl1pPr>
            <a:lvl2pPr marL="342887" indent="0">
              <a:buNone/>
              <a:defRPr sz="1350"/>
            </a:lvl2pPr>
            <a:lvl3pPr marL="685772" indent="0">
              <a:buNone/>
              <a:defRPr sz="1350"/>
            </a:lvl3pPr>
            <a:lvl4pPr marL="1028659" indent="0">
              <a:buNone/>
              <a:defRPr sz="1350"/>
            </a:lvl4pPr>
            <a:lvl5pPr marL="1371545" indent="0">
              <a:buNone/>
              <a:defRPr sz="1350"/>
            </a:lvl5pPr>
          </a:lstStyle>
          <a:p>
            <a:pPr lvl="0"/>
            <a:r>
              <a:rPr lang="en-US" dirty="0"/>
              <a:t>Click To Edit</a:t>
            </a:r>
          </a:p>
        </p:txBody>
      </p:sp>
      <p:sp>
        <p:nvSpPr>
          <p:cNvPr id="85" name="Text Placeholder 39">
            <a:extLst>
              <a:ext uri="{FF2B5EF4-FFF2-40B4-BE49-F238E27FC236}">
                <a16:creationId xmlns:a16="http://schemas.microsoft.com/office/drawing/2014/main" id="{72308068-AAC7-4C44-AAF1-B2E1EC218C53}"/>
              </a:ext>
            </a:extLst>
          </p:cNvPr>
          <p:cNvSpPr>
            <a:spLocks noGrp="1"/>
          </p:cNvSpPr>
          <p:nvPr>
            <p:ph type="body" sz="quarter" idx="34"/>
          </p:nvPr>
        </p:nvSpPr>
        <p:spPr>
          <a:xfrm>
            <a:off x="2553376" y="2877635"/>
            <a:ext cx="2138339" cy="601662"/>
          </a:xfrm>
        </p:spPr>
        <p:txBody>
          <a:bodyPr>
            <a:noAutofit/>
          </a:bodyPr>
          <a:lstStyle>
            <a:lvl1pPr marL="0" indent="0" algn="l">
              <a:buNone/>
              <a:defRPr sz="825">
                <a:solidFill>
                  <a:schemeClr val="tx1"/>
                </a:solidFill>
              </a:defRPr>
            </a:lvl1pPr>
            <a:lvl2pPr marL="342887" indent="0">
              <a:buNone/>
              <a:defRPr sz="825"/>
            </a:lvl2pPr>
            <a:lvl3pPr marL="685772" indent="0">
              <a:buNone/>
              <a:defRPr sz="825"/>
            </a:lvl3pPr>
            <a:lvl4pPr marL="1028659" indent="0">
              <a:buNone/>
              <a:defRPr sz="825"/>
            </a:lvl4pPr>
            <a:lvl5pPr marL="1371545" indent="0">
              <a:buNone/>
              <a:defRPr sz="825"/>
            </a:lvl5pPr>
          </a:lstStyle>
          <a:p>
            <a:pPr lvl="0"/>
            <a:r>
              <a:rPr lang="en-US" dirty="0"/>
              <a:t>Click to edit Master text styles</a:t>
            </a:r>
          </a:p>
        </p:txBody>
      </p:sp>
      <p:sp>
        <p:nvSpPr>
          <p:cNvPr id="86" name="Text Placeholder 46">
            <a:extLst>
              <a:ext uri="{FF2B5EF4-FFF2-40B4-BE49-F238E27FC236}">
                <a16:creationId xmlns:a16="http://schemas.microsoft.com/office/drawing/2014/main" id="{0601897E-1B17-49DA-9E03-BCE007BD9ACC}"/>
              </a:ext>
            </a:extLst>
          </p:cNvPr>
          <p:cNvSpPr>
            <a:spLocks noGrp="1"/>
          </p:cNvSpPr>
          <p:nvPr>
            <p:ph type="body" sz="quarter" idx="35" hasCustomPrompt="1"/>
          </p:nvPr>
        </p:nvSpPr>
        <p:spPr>
          <a:xfrm>
            <a:off x="2553376" y="2477010"/>
            <a:ext cx="2138339" cy="299767"/>
          </a:xfrm>
        </p:spPr>
        <p:txBody>
          <a:bodyPr>
            <a:noAutofit/>
          </a:bodyPr>
          <a:lstStyle>
            <a:lvl1pPr marL="0" indent="0" algn="l">
              <a:lnSpc>
                <a:spcPct val="100000"/>
              </a:lnSpc>
              <a:spcBef>
                <a:spcPts val="0"/>
              </a:spcBef>
              <a:buNone/>
              <a:defRPr sz="1350" b="1">
                <a:latin typeface="+mj-lt"/>
              </a:defRPr>
            </a:lvl1pPr>
            <a:lvl2pPr marL="342887" indent="0">
              <a:buNone/>
              <a:defRPr sz="1350"/>
            </a:lvl2pPr>
            <a:lvl3pPr marL="685772" indent="0">
              <a:buNone/>
              <a:defRPr sz="1350"/>
            </a:lvl3pPr>
            <a:lvl4pPr marL="1028659" indent="0">
              <a:buNone/>
              <a:defRPr sz="1350"/>
            </a:lvl4pPr>
            <a:lvl5pPr marL="1371545" indent="0">
              <a:buNone/>
              <a:defRPr sz="1350"/>
            </a:lvl5pPr>
          </a:lstStyle>
          <a:p>
            <a:pPr lvl="0"/>
            <a:r>
              <a:rPr lang="en-US" dirty="0"/>
              <a:t>Click To Edit</a:t>
            </a:r>
          </a:p>
        </p:txBody>
      </p:sp>
      <p:sp>
        <p:nvSpPr>
          <p:cNvPr id="87" name="Text Placeholder 39">
            <a:extLst>
              <a:ext uri="{FF2B5EF4-FFF2-40B4-BE49-F238E27FC236}">
                <a16:creationId xmlns:a16="http://schemas.microsoft.com/office/drawing/2014/main" id="{19CE1DF1-96AA-415F-9715-D5354F419B53}"/>
              </a:ext>
            </a:extLst>
          </p:cNvPr>
          <p:cNvSpPr>
            <a:spLocks noGrp="1"/>
          </p:cNvSpPr>
          <p:nvPr>
            <p:ph type="body" sz="quarter" idx="36"/>
          </p:nvPr>
        </p:nvSpPr>
        <p:spPr>
          <a:xfrm>
            <a:off x="2553376" y="4641488"/>
            <a:ext cx="2138339" cy="601662"/>
          </a:xfrm>
        </p:spPr>
        <p:txBody>
          <a:bodyPr>
            <a:noAutofit/>
          </a:bodyPr>
          <a:lstStyle>
            <a:lvl1pPr marL="0" indent="0" algn="l">
              <a:buNone/>
              <a:defRPr sz="825">
                <a:solidFill>
                  <a:schemeClr val="tx1"/>
                </a:solidFill>
              </a:defRPr>
            </a:lvl1pPr>
            <a:lvl2pPr marL="342887" indent="0">
              <a:buNone/>
              <a:defRPr sz="825"/>
            </a:lvl2pPr>
            <a:lvl3pPr marL="685772" indent="0">
              <a:buNone/>
              <a:defRPr sz="825"/>
            </a:lvl3pPr>
            <a:lvl4pPr marL="1028659" indent="0">
              <a:buNone/>
              <a:defRPr sz="825"/>
            </a:lvl4pPr>
            <a:lvl5pPr marL="1371545" indent="0">
              <a:buNone/>
              <a:defRPr sz="825"/>
            </a:lvl5pPr>
          </a:lstStyle>
          <a:p>
            <a:pPr lvl="0"/>
            <a:r>
              <a:rPr lang="en-US" dirty="0"/>
              <a:t>Click to edit Master text styles</a:t>
            </a:r>
          </a:p>
        </p:txBody>
      </p:sp>
      <p:sp>
        <p:nvSpPr>
          <p:cNvPr id="88" name="Text Placeholder 46">
            <a:extLst>
              <a:ext uri="{FF2B5EF4-FFF2-40B4-BE49-F238E27FC236}">
                <a16:creationId xmlns:a16="http://schemas.microsoft.com/office/drawing/2014/main" id="{9F9535F2-A766-44AF-9AD3-51BA2C6F2ED8}"/>
              </a:ext>
            </a:extLst>
          </p:cNvPr>
          <p:cNvSpPr>
            <a:spLocks noGrp="1"/>
          </p:cNvSpPr>
          <p:nvPr>
            <p:ph type="body" sz="quarter" idx="37" hasCustomPrompt="1"/>
          </p:nvPr>
        </p:nvSpPr>
        <p:spPr>
          <a:xfrm>
            <a:off x="2553376" y="4240864"/>
            <a:ext cx="2138339" cy="299767"/>
          </a:xfrm>
        </p:spPr>
        <p:txBody>
          <a:bodyPr>
            <a:noAutofit/>
          </a:bodyPr>
          <a:lstStyle>
            <a:lvl1pPr marL="0" indent="0" algn="l">
              <a:lnSpc>
                <a:spcPct val="100000"/>
              </a:lnSpc>
              <a:spcBef>
                <a:spcPts val="0"/>
              </a:spcBef>
              <a:buNone/>
              <a:defRPr sz="1350" b="1">
                <a:latin typeface="+mj-lt"/>
              </a:defRPr>
            </a:lvl1pPr>
            <a:lvl2pPr marL="342887" indent="0">
              <a:buNone/>
              <a:defRPr sz="1350"/>
            </a:lvl2pPr>
            <a:lvl3pPr marL="685772" indent="0">
              <a:buNone/>
              <a:defRPr sz="1350"/>
            </a:lvl3pPr>
            <a:lvl4pPr marL="1028659" indent="0">
              <a:buNone/>
              <a:defRPr sz="1350"/>
            </a:lvl4pPr>
            <a:lvl5pPr marL="1371545" indent="0">
              <a:buNone/>
              <a:defRPr sz="1350"/>
            </a:lvl5pPr>
          </a:lstStyle>
          <a:p>
            <a:pPr lvl="0"/>
            <a:r>
              <a:rPr lang="en-US" dirty="0"/>
              <a:t>Click To Edit</a:t>
            </a:r>
          </a:p>
        </p:txBody>
      </p:sp>
      <p:sp>
        <p:nvSpPr>
          <p:cNvPr id="89" name="Text Placeholder 39">
            <a:extLst>
              <a:ext uri="{FF2B5EF4-FFF2-40B4-BE49-F238E27FC236}">
                <a16:creationId xmlns:a16="http://schemas.microsoft.com/office/drawing/2014/main" id="{15177575-6B71-4584-8E0B-D151D973200D}"/>
              </a:ext>
            </a:extLst>
          </p:cNvPr>
          <p:cNvSpPr>
            <a:spLocks noGrp="1"/>
          </p:cNvSpPr>
          <p:nvPr>
            <p:ph type="body" sz="quarter" idx="38"/>
          </p:nvPr>
        </p:nvSpPr>
        <p:spPr>
          <a:xfrm>
            <a:off x="1749693" y="814919"/>
            <a:ext cx="2138339" cy="601662"/>
          </a:xfrm>
        </p:spPr>
        <p:txBody>
          <a:bodyPr>
            <a:noAutofit/>
          </a:bodyPr>
          <a:lstStyle>
            <a:lvl1pPr marL="0" indent="0" algn="l">
              <a:buNone/>
              <a:defRPr sz="825">
                <a:solidFill>
                  <a:schemeClr val="tx1"/>
                </a:solidFill>
              </a:defRPr>
            </a:lvl1pPr>
            <a:lvl2pPr marL="342887" indent="0">
              <a:buNone/>
              <a:defRPr sz="825"/>
            </a:lvl2pPr>
            <a:lvl3pPr marL="685772" indent="0">
              <a:buNone/>
              <a:defRPr sz="825"/>
            </a:lvl3pPr>
            <a:lvl4pPr marL="1028659" indent="0">
              <a:buNone/>
              <a:defRPr sz="825"/>
            </a:lvl4pPr>
            <a:lvl5pPr marL="1371545" indent="0">
              <a:buNone/>
              <a:defRPr sz="825"/>
            </a:lvl5pPr>
          </a:lstStyle>
          <a:p>
            <a:pPr lvl="0"/>
            <a:r>
              <a:rPr lang="en-US" dirty="0"/>
              <a:t>Click to edit Master text styles</a:t>
            </a:r>
          </a:p>
        </p:txBody>
      </p:sp>
      <p:sp>
        <p:nvSpPr>
          <p:cNvPr id="90" name="Text Placeholder 46">
            <a:extLst>
              <a:ext uri="{FF2B5EF4-FFF2-40B4-BE49-F238E27FC236}">
                <a16:creationId xmlns:a16="http://schemas.microsoft.com/office/drawing/2014/main" id="{FC7F0546-1415-48CA-8E73-91D3480ED57D}"/>
              </a:ext>
            </a:extLst>
          </p:cNvPr>
          <p:cNvSpPr>
            <a:spLocks noGrp="1"/>
          </p:cNvSpPr>
          <p:nvPr>
            <p:ph type="body" sz="quarter" idx="39" hasCustomPrompt="1"/>
          </p:nvPr>
        </p:nvSpPr>
        <p:spPr>
          <a:xfrm>
            <a:off x="1749693" y="411979"/>
            <a:ext cx="2138339" cy="299767"/>
          </a:xfrm>
        </p:spPr>
        <p:txBody>
          <a:bodyPr>
            <a:noAutofit/>
          </a:bodyPr>
          <a:lstStyle>
            <a:lvl1pPr marL="0" indent="0" algn="l">
              <a:lnSpc>
                <a:spcPct val="100000"/>
              </a:lnSpc>
              <a:spcBef>
                <a:spcPts val="0"/>
              </a:spcBef>
              <a:buNone/>
              <a:defRPr sz="1350" b="1">
                <a:latin typeface="+mj-lt"/>
              </a:defRPr>
            </a:lvl1pPr>
            <a:lvl2pPr marL="342887" indent="0">
              <a:buNone/>
              <a:defRPr sz="1350"/>
            </a:lvl2pPr>
            <a:lvl3pPr marL="685772" indent="0">
              <a:buNone/>
              <a:defRPr sz="1350"/>
            </a:lvl3pPr>
            <a:lvl4pPr marL="1028659" indent="0">
              <a:buNone/>
              <a:defRPr sz="1350"/>
            </a:lvl4pPr>
            <a:lvl5pPr marL="1371545" indent="0">
              <a:buNone/>
              <a:defRPr sz="1350"/>
            </a:lvl5pPr>
          </a:lstStyle>
          <a:p>
            <a:pPr lvl="0"/>
            <a:r>
              <a:rPr lang="en-US" dirty="0"/>
              <a:t>Click To Edit</a:t>
            </a:r>
          </a:p>
        </p:txBody>
      </p:sp>
      <p:sp>
        <p:nvSpPr>
          <p:cNvPr id="2" name="Title 1">
            <a:extLst>
              <a:ext uri="{FF2B5EF4-FFF2-40B4-BE49-F238E27FC236}">
                <a16:creationId xmlns:a16="http://schemas.microsoft.com/office/drawing/2014/main" id="{AA017577-965B-4F93-A2EE-44D638A8C60A}"/>
              </a:ext>
            </a:extLst>
          </p:cNvPr>
          <p:cNvSpPr>
            <a:spLocks noGrp="1"/>
          </p:cNvSpPr>
          <p:nvPr>
            <p:ph type="title"/>
          </p:nvPr>
        </p:nvSpPr>
        <p:spPr>
          <a:xfrm>
            <a:off x="5753101" y="457200"/>
            <a:ext cx="6096001" cy="601662"/>
          </a:xfrm>
        </p:spPr>
        <p:txBody>
          <a:bodyPr/>
          <a:lstStyle>
            <a:lvl1pPr algn="r">
              <a:defRPr/>
            </a:lvl1pPr>
          </a:lstStyle>
          <a:p>
            <a:r>
              <a:rPr lang="en-US" dirty="0"/>
              <a:t>Click to edit Master title style</a:t>
            </a:r>
          </a:p>
        </p:txBody>
      </p:sp>
    </p:spTree>
    <p:extLst>
      <p:ext uri="{BB962C8B-B14F-4D97-AF65-F5344CB8AC3E}">
        <p14:creationId xmlns:p14="http://schemas.microsoft.com/office/powerpoint/2010/main" val="3362290470"/>
      </p:ext>
    </p:extLst>
  </p:cSld>
  <p:clrMapOvr>
    <a:masterClrMapping/>
  </p:clrMapOvr>
  <p:extLst>
    <p:ext uri="{DCECCB84-F9BA-43D5-87BE-67443E8EF086}">
      <p15:sldGuideLst xmlns:p15="http://schemas.microsoft.com/office/powerpoint/2012/main">
        <p15:guide id="1" pos="1440">
          <p15:clr>
            <a:srgbClr val="FBAE40"/>
          </p15:clr>
        </p15:guide>
        <p15:guide id="2" pos="2880">
          <p15:clr>
            <a:srgbClr val="FBAE40"/>
          </p15:clr>
        </p15:guide>
        <p15:guide id="3" pos="4320">
          <p15:clr>
            <a:srgbClr val="FBAE40"/>
          </p15:clr>
        </p15:guide>
        <p15:guide id="4" pos="2988">
          <p15:clr>
            <a:srgbClr val="5ACBF0"/>
          </p15:clr>
        </p15:guide>
        <p15:guide id="5" pos="2754">
          <p15:clr>
            <a:srgbClr val="5ACBF0"/>
          </p15:clr>
        </p15:guide>
        <p15:guide id="6" pos="1548">
          <p15:clr>
            <a:srgbClr val="5ACBF0"/>
          </p15:clr>
        </p15:guide>
        <p15:guide id="7" pos="1332">
          <p15:clr>
            <a:srgbClr val="5ACBF0"/>
          </p15:clr>
        </p15:guide>
        <p15:guide id="8" pos="4212">
          <p15:clr>
            <a:srgbClr val="5ACBF0"/>
          </p15:clr>
        </p15:guide>
        <p15:guide id="9" pos="4446">
          <p15:clr>
            <a:srgbClr val="5ACBF0"/>
          </p15:clr>
        </p15:guide>
        <p15:guide id="10" pos="108">
          <p15:clr>
            <a:srgbClr val="5ACBF0"/>
          </p15:clr>
        </p15:guide>
        <p15:guide id="11" orient="horz" pos="4200">
          <p15:clr>
            <a:srgbClr val="5ACBF0"/>
          </p15:clr>
        </p15:guide>
        <p15:guide id="12" pos="5652">
          <p15:clr>
            <a:srgbClr val="5ACBF0"/>
          </p15:clr>
        </p15:guide>
        <p15:guide id="13" orient="horz" pos="14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20749" y="578738"/>
            <a:ext cx="10661651" cy="549537"/>
          </a:xfrm>
          <a:prstGeom prst="rect">
            <a:avLst/>
          </a:prstGeom>
        </p:spPr>
        <p:txBody>
          <a:bodyPr/>
          <a:lstStyle/>
          <a:p>
            <a:r>
              <a:rPr lang="en-US" dirty="0"/>
              <a:t>Click to edit Master title style</a:t>
            </a:r>
          </a:p>
        </p:txBody>
      </p:sp>
      <p:sp>
        <p:nvSpPr>
          <p:cNvPr id="4" name="Rectangle 3"/>
          <p:cNvSpPr/>
          <p:nvPr userDrawn="1"/>
        </p:nvSpPr>
        <p:spPr>
          <a:xfrm>
            <a:off x="2" y="0"/>
            <a:ext cx="105833" cy="691885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eaLnBrk="1" fontAlgn="auto" hangingPunct="1">
              <a:spcBef>
                <a:spcPts val="0"/>
              </a:spcBef>
              <a:spcAft>
                <a:spcPts val="0"/>
              </a:spcAft>
              <a:defRPr/>
            </a:pPr>
            <a:endParaRPr lang="en-US" sz="2880"/>
          </a:p>
        </p:txBody>
      </p:sp>
      <p:sp>
        <p:nvSpPr>
          <p:cNvPr id="5" name="Content Placeholder 2"/>
          <p:cNvSpPr>
            <a:spLocks noGrp="1"/>
          </p:cNvSpPr>
          <p:nvPr>
            <p:ph sz="half" idx="1"/>
          </p:nvPr>
        </p:nvSpPr>
        <p:spPr>
          <a:xfrm>
            <a:off x="920751" y="1762390"/>
            <a:ext cx="10563679" cy="445900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492055" y="6561669"/>
            <a:ext cx="2975239" cy="207749"/>
          </a:xfrm>
          <a:prstGeom prst="rect">
            <a:avLst/>
          </a:prstGeom>
          <a:noFill/>
        </p:spPr>
        <p:txBody>
          <a:bodyPr>
            <a:spAutoFit/>
          </a:bodyPr>
          <a:lstStyle/>
          <a:p>
            <a:pPr eaLnBrk="1" hangingPunct="1">
              <a:defRPr/>
            </a:pPr>
            <a:r>
              <a:rPr lang="en-US" sz="750" b="1" spc="188" dirty="0">
                <a:solidFill>
                  <a:srgbClr val="A21727"/>
                </a:solidFill>
                <a:latin typeface="Century Gothic" charset="0"/>
                <a:ea typeface="Century Gothic" charset="0"/>
                <a:cs typeface="Century Gothic" charset="0"/>
              </a:rPr>
              <a:t>CONFIDENTIAL</a:t>
            </a:r>
          </a:p>
        </p:txBody>
      </p:sp>
      <p:sp>
        <p:nvSpPr>
          <p:cNvPr id="11" name="Text Placeholder 17"/>
          <p:cNvSpPr>
            <a:spLocks noGrp="1"/>
          </p:cNvSpPr>
          <p:nvPr>
            <p:ph type="body" sz="quarter" idx="11" hasCustomPrompt="1"/>
          </p:nvPr>
        </p:nvSpPr>
        <p:spPr>
          <a:xfrm>
            <a:off x="2160638" y="6555771"/>
            <a:ext cx="992628" cy="254000"/>
          </a:xfrm>
          <a:prstGeom prst="rect">
            <a:avLst/>
          </a:prstGeom>
        </p:spPr>
        <p:txBody>
          <a:bodyPr/>
          <a:lstStyle>
            <a:lvl1pPr marL="0" indent="0">
              <a:buNone/>
              <a:defRPr sz="750" b="1" i="0" spc="125"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6" y="6555771"/>
            <a:ext cx="992628" cy="254000"/>
          </a:xfrm>
          <a:prstGeom prst="rect">
            <a:avLst/>
          </a:prstGeom>
        </p:spPr>
        <p:txBody>
          <a:bodyPr/>
          <a:lstStyle>
            <a:lvl1pPr marL="0" indent="0">
              <a:buNone/>
              <a:defRPr sz="750" b="1" i="0" spc="125"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5" y="6555771"/>
            <a:ext cx="992628" cy="254000"/>
          </a:xfrm>
          <a:prstGeom prst="rect">
            <a:avLst/>
          </a:prstGeom>
        </p:spPr>
        <p:txBody>
          <a:bodyPr/>
          <a:lstStyle>
            <a:lvl1pPr marL="0" indent="0">
              <a:buNone/>
              <a:defRPr sz="750" b="1" i="0" spc="125"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72"/>
            <a:ext cx="1299104"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7"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750" baseline="0">
                <a:solidFill>
                  <a:srgbClr val="A31527"/>
                </a:solidFill>
              </a:defRPr>
            </a:lvl1pPr>
          </a:lstStyle>
          <a:p>
            <a:pPr lvl="0"/>
            <a:r>
              <a:rPr lang="en-US" dirty="0"/>
              <a:t>Source:</a:t>
            </a:r>
          </a:p>
        </p:txBody>
      </p:sp>
    </p:spTree>
    <p:extLst>
      <p:ext uri="{BB962C8B-B14F-4D97-AF65-F5344CB8AC3E}">
        <p14:creationId xmlns:p14="http://schemas.microsoft.com/office/powerpoint/2010/main" val="262306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5"/>
            <a:ext cx="2844800" cy="365125"/>
          </a:xfrm>
          <a:prstGeom prst="rect">
            <a:avLst/>
          </a:prstGeom>
        </p:spPr>
        <p:txBody>
          <a:bodyPr/>
          <a:lstStyle/>
          <a:p>
            <a:fld id="{B86A9B72-EFE5-0C44-9856-127B83BB47D0}" type="datetimeFigureOut">
              <a:rPr lang="en-US" smtClean="0"/>
              <a:pPr/>
              <a:t>2/27/25</a:t>
            </a:fld>
            <a:endParaRPr lang="en-US"/>
          </a:p>
        </p:txBody>
      </p:sp>
      <p:sp>
        <p:nvSpPr>
          <p:cNvPr id="8" name="Footer Placeholder 7"/>
          <p:cNvSpPr>
            <a:spLocks noGrp="1"/>
          </p:cNvSpPr>
          <p:nvPr>
            <p:ph type="ftr" sz="quarter" idx="11"/>
          </p:nvPr>
        </p:nvSpPr>
        <p:spPr>
          <a:xfrm>
            <a:off x="4165601" y="6356355"/>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2960244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B86A9B72-EFE5-0C44-9856-127B83BB47D0}" type="datetimeFigureOut">
              <a:rPr lang="en-US" smtClean="0"/>
              <a:pPr/>
              <a:t>2/27/25</a:t>
            </a:fld>
            <a:endParaRPr lang="en-US"/>
          </a:p>
        </p:txBody>
      </p:sp>
      <p:sp>
        <p:nvSpPr>
          <p:cNvPr id="4" name="Footer Placeholder 3"/>
          <p:cNvSpPr>
            <a:spLocks noGrp="1"/>
          </p:cNvSpPr>
          <p:nvPr>
            <p:ph type="ftr" sz="quarter" idx="11"/>
          </p:nvPr>
        </p:nvSpPr>
        <p:spPr>
          <a:xfrm>
            <a:off x="4165601" y="6356355"/>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118488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5"/>
            <a:ext cx="2844800" cy="365125"/>
          </a:xfrm>
          <a:prstGeom prst="rect">
            <a:avLst/>
          </a:prstGeom>
        </p:spPr>
        <p:txBody>
          <a:bodyPr/>
          <a:lstStyle/>
          <a:p>
            <a:fld id="{B86A9B72-EFE5-0C44-9856-127B83BB47D0}" type="datetimeFigureOut">
              <a:rPr lang="en-US" smtClean="0"/>
              <a:pPr/>
              <a:t>2/27/25</a:t>
            </a:fld>
            <a:endParaRPr lang="en-US"/>
          </a:p>
        </p:txBody>
      </p:sp>
      <p:sp>
        <p:nvSpPr>
          <p:cNvPr id="3" name="Footer Placeholder 2"/>
          <p:cNvSpPr>
            <a:spLocks noGrp="1"/>
          </p:cNvSpPr>
          <p:nvPr>
            <p:ph type="ftr" sz="quarter" idx="11"/>
          </p:nvPr>
        </p:nvSpPr>
        <p:spPr>
          <a:xfrm>
            <a:off x="4165601" y="6356355"/>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3813968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3.jp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19.png"/><Relationship Id="rId2" Type="http://schemas.openxmlformats.org/officeDocument/2006/relationships/slideLayout" Target="../slideLayouts/slideLayout54.xml"/><Relationship Id="rId16" Type="http://schemas.microsoft.com/office/2007/relationships/hdphoto" Target="../media/hdphoto1.wdp"/><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8.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1" y="6049341"/>
            <a:ext cx="12210420" cy="808659"/>
          </a:xfrm>
          <a:prstGeom prst="rect">
            <a:avLst/>
          </a:prstGeom>
          <a:solidFill>
            <a:srgbClr val="041E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84632" y="341770"/>
            <a:ext cx="11581901" cy="878967"/>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84632" y="1338867"/>
            <a:ext cx="11581901" cy="42627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70528" y="6070860"/>
            <a:ext cx="524129" cy="365125"/>
          </a:xfrm>
          <a:prstGeom prst="rect">
            <a:avLst/>
          </a:prstGeom>
        </p:spPr>
        <p:txBody>
          <a:bodyPr vert="horz" lIns="91440" tIns="45720" rIns="91440" bIns="45720" rtlCol="0" anchor="ctr"/>
          <a:lstStyle>
            <a:lvl1pPr algn="l">
              <a:defRPr sz="1000">
                <a:solidFill>
                  <a:schemeClr val="bg1"/>
                </a:solidFill>
                <a:latin typeface="55 Helvetica Roman"/>
                <a:cs typeface="55 Helvetica Roman"/>
              </a:defRPr>
            </a:lvl1pPr>
          </a:lstStyle>
          <a:p>
            <a:fld id="{A11F1ED6-03CA-FF41-BAAB-392506A14B1E}" type="slidenum">
              <a:rPr lang="en-US" smtClean="0"/>
              <a:pPr/>
              <a:t>‹#›</a:t>
            </a:fld>
            <a:endParaRPr lang="en-US"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798172" y="6371260"/>
            <a:ext cx="3068360" cy="223813"/>
          </a:xfrm>
          <a:prstGeom prst="rect">
            <a:avLst/>
          </a:prstGeom>
        </p:spPr>
      </p:pic>
      <p:sp>
        <p:nvSpPr>
          <p:cNvPr id="7" name="Rectangle 6"/>
          <p:cNvSpPr/>
          <p:nvPr userDrawn="1"/>
        </p:nvSpPr>
        <p:spPr>
          <a:xfrm>
            <a:off x="-1" y="5956648"/>
            <a:ext cx="12192001" cy="92697"/>
          </a:xfrm>
          <a:prstGeom prst="rect">
            <a:avLst/>
          </a:prstGeom>
          <a:solidFill>
            <a:srgbClr val="BBB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18704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457189" rtl="0" eaLnBrk="1" latinLnBrk="0" hangingPunct="1">
        <a:spcBef>
          <a:spcPct val="0"/>
        </a:spcBef>
        <a:buNone/>
        <a:defRPr sz="3600" b="1" i="0" kern="1200">
          <a:solidFill>
            <a:srgbClr val="002D50"/>
          </a:solidFill>
          <a:latin typeface="Helvetica Neue"/>
          <a:ea typeface="+mj-ea"/>
          <a:cs typeface="Helvetica Neue"/>
        </a:defRPr>
      </a:lvl1pPr>
    </p:titleStyle>
    <p:bodyStyle>
      <a:lvl1pPr marL="342891" indent="-342891" algn="l" defTabSz="457189" rtl="0" eaLnBrk="1" latinLnBrk="0" hangingPunct="1">
        <a:spcBef>
          <a:spcPct val="20000"/>
        </a:spcBef>
        <a:buFont typeface="Arial"/>
        <a:buChar char="•"/>
        <a:defRPr sz="3200" b="0" i="0" kern="1200">
          <a:solidFill>
            <a:schemeClr val="tx1"/>
          </a:solidFill>
          <a:latin typeface="Adobe Caslon Pro"/>
          <a:ea typeface="+mn-ea"/>
          <a:cs typeface="Adobe Caslon Pro"/>
        </a:defRPr>
      </a:lvl1pPr>
      <a:lvl2pPr marL="742932" indent="-285744" algn="l" defTabSz="457189" rtl="0" eaLnBrk="1" latinLnBrk="0" hangingPunct="1">
        <a:spcBef>
          <a:spcPct val="20000"/>
        </a:spcBef>
        <a:buFont typeface="Arial"/>
        <a:buChar char="–"/>
        <a:defRPr sz="2800" b="0" i="0" kern="1200">
          <a:solidFill>
            <a:schemeClr val="tx1"/>
          </a:solidFill>
          <a:latin typeface="Adobe Caslon Pro"/>
          <a:ea typeface="+mn-ea"/>
          <a:cs typeface="Adobe Caslon Pro"/>
        </a:defRPr>
      </a:lvl2pPr>
      <a:lvl3pPr marL="1142971" indent="-228594" algn="l" defTabSz="457189" rtl="0" eaLnBrk="1" latinLnBrk="0" hangingPunct="1">
        <a:spcBef>
          <a:spcPct val="20000"/>
        </a:spcBef>
        <a:buFont typeface="Arial"/>
        <a:buChar char="•"/>
        <a:defRPr sz="2400" b="0" i="0" kern="1200">
          <a:solidFill>
            <a:schemeClr val="tx1"/>
          </a:solidFill>
          <a:latin typeface="Adobe Caslon Pro"/>
          <a:ea typeface="+mn-ea"/>
          <a:cs typeface="Adobe Caslon Pro"/>
        </a:defRPr>
      </a:lvl3pPr>
      <a:lvl4pPr marL="1600160" indent="-228594" algn="l" defTabSz="457189" rtl="0" eaLnBrk="1" latinLnBrk="0" hangingPunct="1">
        <a:spcBef>
          <a:spcPct val="20000"/>
        </a:spcBef>
        <a:buFont typeface="Arial"/>
        <a:buChar char="–"/>
        <a:defRPr sz="2000" b="0" i="0" kern="1200">
          <a:solidFill>
            <a:schemeClr val="tx1"/>
          </a:solidFill>
          <a:latin typeface="Adobe Caslon Pro"/>
          <a:ea typeface="+mn-ea"/>
          <a:cs typeface="Adobe Caslon Pro"/>
        </a:defRPr>
      </a:lvl4pPr>
      <a:lvl5pPr marL="2057349" indent="-228594" algn="l" defTabSz="457189" rtl="0" eaLnBrk="1" latinLnBrk="0" hangingPunct="1">
        <a:spcBef>
          <a:spcPct val="20000"/>
        </a:spcBef>
        <a:buFont typeface="Arial"/>
        <a:buChar char="»"/>
        <a:defRPr sz="2000" b="0" i="0" kern="1200">
          <a:solidFill>
            <a:schemeClr val="tx1"/>
          </a:solidFill>
          <a:latin typeface="Adobe Caslon Pro"/>
          <a:ea typeface="+mn-ea"/>
          <a:cs typeface="Adobe Caslon Pro"/>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 name="Google Shape;150;p24">
            <a:extLst>
              <a:ext uri="{FF2B5EF4-FFF2-40B4-BE49-F238E27FC236}">
                <a16:creationId xmlns:a16="http://schemas.microsoft.com/office/drawing/2014/main" id="{2D943B99-07B9-23E8-F5E6-1D58674D8B3F}"/>
              </a:ext>
            </a:extLst>
          </p:cNvPr>
          <p:cNvSpPr txBox="1"/>
          <p:nvPr userDrawn="1"/>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100" b="0" i="0" u="none" strike="noStrike" cap="none" dirty="0">
                <a:solidFill>
                  <a:schemeClr val="dk1"/>
                </a:solidFill>
                <a:latin typeface="Calibri"/>
                <a:ea typeface="Calibri"/>
                <a:cs typeface="Calibri"/>
                <a:sym typeface="Calibri"/>
              </a:rPr>
              <a:t>© DM Eisenberg, MD 2025</a:t>
            </a:r>
            <a:endParaRPr dirty="0"/>
          </a:p>
        </p:txBody>
      </p:sp>
    </p:spTree>
    <p:extLst>
      <p:ext uri="{BB962C8B-B14F-4D97-AF65-F5344CB8AC3E}">
        <p14:creationId xmlns:p14="http://schemas.microsoft.com/office/powerpoint/2010/main" val="400431802"/>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67472" y="168284"/>
            <a:ext cx="9546576" cy="1016000"/>
          </a:xfrm>
          <a:prstGeom prst="rect">
            <a:avLst/>
          </a:prstGeom>
          <a:noFill/>
          <a:ln>
            <a:noFill/>
          </a:ln>
        </p:spPr>
        <p:txBody>
          <a:bodyPr spcFirstLastPara="1" wrap="square" lIns="0" tIns="0" rIns="91425" bIns="45700" anchor="b" anchorCtr="0">
            <a:noAutofit/>
          </a:bodyPr>
          <a:lstStyle>
            <a:lvl1pPr marR="0" lvl="0" algn="l" rtl="0">
              <a:lnSpc>
                <a:spcPct val="9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243479" y="2033045"/>
            <a:ext cx="9800452" cy="3971939"/>
          </a:xfrm>
          <a:prstGeom prst="rect">
            <a:avLst/>
          </a:prstGeom>
          <a:noFill/>
          <a:ln>
            <a:noFill/>
          </a:ln>
        </p:spPr>
        <p:txBody>
          <a:bodyPr spcFirstLastPara="1" wrap="square" lIns="0" tIns="0" rIns="91425" bIns="45700" anchor="t" anchorCtr="0">
            <a:noAutofit/>
          </a:bodyPr>
          <a:lstStyle>
            <a:lvl1pPr marL="457200" marR="0" lvl="0" indent="-336550" algn="l" rtl="0">
              <a:spcBef>
                <a:spcPts val="34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1pPr>
            <a:lvl2pPr marL="914400" marR="0" lvl="1" indent="-314960" algn="l" rtl="0">
              <a:spcBef>
                <a:spcPts val="340"/>
              </a:spcBef>
              <a:spcAft>
                <a:spcPts val="0"/>
              </a:spcAft>
              <a:buClr>
                <a:schemeClr val="dk1"/>
              </a:buClr>
              <a:buSzPts val="1360"/>
              <a:buFont typeface="Merriweather Sans"/>
              <a:buChar char="-"/>
              <a:defRPr sz="1700" b="0" i="0" u="none" strike="noStrike" cap="none">
                <a:solidFill>
                  <a:schemeClr val="dk1"/>
                </a:solidFill>
                <a:latin typeface="Calibri"/>
                <a:ea typeface="Calibri"/>
                <a:cs typeface="Calibri"/>
                <a:sym typeface="Calibri"/>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3675887" y="6445093"/>
            <a:ext cx="1133856" cy="22436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067"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5157907" y="6382711"/>
            <a:ext cx="5913551" cy="308355"/>
          </a:xfrm>
          <a:prstGeom prst="rect">
            <a:avLst/>
          </a:prstGeom>
          <a:noFill/>
          <a:ln>
            <a:noFill/>
          </a:ln>
        </p:spPr>
        <p:txBody>
          <a:bodyPr spcFirstLastPara="1" wrap="square" lIns="0" tIns="0" rIns="0" bIns="0" anchor="b" anchorCtr="0">
            <a:noAutofit/>
          </a:bodyPr>
          <a:lstStyle>
            <a:lvl1pPr marR="0" lvl="0" algn="r" rtl="0">
              <a:spcBef>
                <a:spcPts val="0"/>
              </a:spcBef>
              <a:spcAft>
                <a:spcPts val="0"/>
              </a:spcAft>
              <a:buSzPts val="1400"/>
              <a:buNone/>
              <a:defRPr sz="1867"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11074399" y="6382712"/>
            <a:ext cx="462327" cy="30835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867" b="0" i="0" u="none" strike="noStrike" cap="none">
                <a:solidFill>
                  <a:schemeClr val="accent2"/>
                </a:solidFill>
                <a:latin typeface="Calibri"/>
                <a:ea typeface="Calibri"/>
                <a:cs typeface="Calibri"/>
                <a:sym typeface="Calibri"/>
              </a:defRPr>
            </a:lvl1pPr>
            <a:lvl2pPr marL="0" marR="0" lvl="1" indent="0" algn="r" rtl="0">
              <a:spcBef>
                <a:spcPts val="0"/>
              </a:spcBef>
              <a:buNone/>
              <a:defRPr sz="1867" b="0" i="0" u="none" strike="noStrike" cap="none">
                <a:solidFill>
                  <a:schemeClr val="accent2"/>
                </a:solidFill>
                <a:latin typeface="Calibri"/>
                <a:ea typeface="Calibri"/>
                <a:cs typeface="Calibri"/>
                <a:sym typeface="Calibri"/>
              </a:defRPr>
            </a:lvl2pPr>
            <a:lvl3pPr marL="0" marR="0" lvl="2" indent="0" algn="r" rtl="0">
              <a:spcBef>
                <a:spcPts val="0"/>
              </a:spcBef>
              <a:buNone/>
              <a:defRPr sz="1867" b="0" i="0" u="none" strike="noStrike" cap="none">
                <a:solidFill>
                  <a:schemeClr val="accent2"/>
                </a:solidFill>
                <a:latin typeface="Calibri"/>
                <a:ea typeface="Calibri"/>
                <a:cs typeface="Calibri"/>
                <a:sym typeface="Calibri"/>
              </a:defRPr>
            </a:lvl3pPr>
            <a:lvl4pPr marL="0" marR="0" lvl="3" indent="0" algn="r" rtl="0">
              <a:spcBef>
                <a:spcPts val="0"/>
              </a:spcBef>
              <a:buNone/>
              <a:defRPr sz="1867" b="0" i="0" u="none" strike="noStrike" cap="none">
                <a:solidFill>
                  <a:schemeClr val="accent2"/>
                </a:solidFill>
                <a:latin typeface="Calibri"/>
                <a:ea typeface="Calibri"/>
                <a:cs typeface="Calibri"/>
                <a:sym typeface="Calibri"/>
              </a:defRPr>
            </a:lvl4pPr>
            <a:lvl5pPr marL="0" marR="0" lvl="4" indent="0" algn="r" rtl="0">
              <a:spcBef>
                <a:spcPts val="0"/>
              </a:spcBef>
              <a:buNone/>
              <a:defRPr sz="1867" b="0" i="0" u="none" strike="noStrike" cap="none">
                <a:solidFill>
                  <a:schemeClr val="accent2"/>
                </a:solidFill>
                <a:latin typeface="Calibri"/>
                <a:ea typeface="Calibri"/>
                <a:cs typeface="Calibri"/>
                <a:sym typeface="Calibri"/>
              </a:defRPr>
            </a:lvl5pPr>
            <a:lvl6pPr marL="0" marR="0" lvl="5" indent="0" algn="r" rtl="0">
              <a:spcBef>
                <a:spcPts val="0"/>
              </a:spcBef>
              <a:buNone/>
              <a:defRPr sz="1867" b="0" i="0" u="none" strike="noStrike" cap="none">
                <a:solidFill>
                  <a:schemeClr val="accent2"/>
                </a:solidFill>
                <a:latin typeface="Calibri"/>
                <a:ea typeface="Calibri"/>
                <a:cs typeface="Calibri"/>
                <a:sym typeface="Calibri"/>
              </a:defRPr>
            </a:lvl6pPr>
            <a:lvl7pPr marL="0" marR="0" lvl="6" indent="0" algn="r" rtl="0">
              <a:spcBef>
                <a:spcPts val="0"/>
              </a:spcBef>
              <a:buNone/>
              <a:defRPr sz="1867" b="0" i="0" u="none" strike="noStrike" cap="none">
                <a:solidFill>
                  <a:schemeClr val="accent2"/>
                </a:solidFill>
                <a:latin typeface="Calibri"/>
                <a:ea typeface="Calibri"/>
                <a:cs typeface="Calibri"/>
                <a:sym typeface="Calibri"/>
              </a:defRPr>
            </a:lvl7pPr>
            <a:lvl8pPr marL="0" marR="0" lvl="7" indent="0" algn="r" rtl="0">
              <a:spcBef>
                <a:spcPts val="0"/>
              </a:spcBef>
              <a:buNone/>
              <a:defRPr sz="1867" b="0" i="0" u="none" strike="noStrike" cap="none">
                <a:solidFill>
                  <a:schemeClr val="accent2"/>
                </a:solidFill>
                <a:latin typeface="Calibri"/>
                <a:ea typeface="Calibri"/>
                <a:cs typeface="Calibri"/>
                <a:sym typeface="Calibri"/>
              </a:defRPr>
            </a:lvl8pPr>
            <a:lvl9pPr marL="0" marR="0" lvl="8" indent="0" algn="r" rtl="0">
              <a:spcBef>
                <a:spcPts val="0"/>
              </a:spcBef>
              <a:buNone/>
              <a:defRPr sz="1867" b="0" i="0" u="none" strike="noStrike" cap="none">
                <a:solidFill>
                  <a:schemeClr val="accent2"/>
                </a:solidFill>
                <a:latin typeface="Calibri"/>
                <a:ea typeface="Calibri"/>
                <a:cs typeface="Calibri"/>
                <a:sym typeface="Calibri"/>
              </a:defRPr>
            </a:lvl9pPr>
          </a:lstStyle>
          <a:p>
            <a:fld id="{00000000-1234-1234-1234-123412341234}" type="slidenum">
              <a:rPr lang="en" smtClean="0"/>
              <a:pPr/>
              <a:t>‹#›</a:t>
            </a:fld>
            <a:endParaRPr lang="en"/>
          </a:p>
        </p:txBody>
      </p:sp>
      <p:pic>
        <p:nvPicPr>
          <p:cNvPr id="11" name="Google Shape;11;p1" descr="PPT-RGB-Shapes1.ai"/>
          <p:cNvPicPr preferRelativeResize="0"/>
          <p:nvPr/>
        </p:nvPicPr>
        <p:blipFill rotWithShape="1">
          <a:blip r:embed="rId15">
            <a:alphaModFix/>
          </a:blip>
          <a:srcRect/>
          <a:stretch/>
        </p:blipFill>
        <p:spPr>
          <a:xfrm>
            <a:off x="-440264" y="507101"/>
            <a:ext cx="2096163" cy="732972"/>
          </a:xfrm>
          <a:prstGeom prst="rect">
            <a:avLst/>
          </a:prstGeom>
          <a:noFill/>
          <a:ln>
            <a:noFill/>
          </a:ln>
        </p:spPr>
      </p:pic>
      <p:pic>
        <p:nvPicPr>
          <p:cNvPr id="12" name="Google Shape;12;p1"/>
          <p:cNvPicPr preferRelativeResize="0"/>
          <p:nvPr/>
        </p:nvPicPr>
        <p:blipFill rotWithShape="1">
          <a:blip r:embed="rId16">
            <a:alphaModFix/>
          </a:blip>
          <a:srcRect/>
          <a:stretch/>
        </p:blipFill>
        <p:spPr>
          <a:xfrm>
            <a:off x="943217" y="6328494"/>
            <a:ext cx="2384508" cy="452796"/>
          </a:xfrm>
          <a:prstGeom prst="rect">
            <a:avLst/>
          </a:prstGeom>
          <a:noFill/>
          <a:ln>
            <a:noFill/>
          </a:ln>
        </p:spPr>
      </p:pic>
    </p:spTree>
    <p:extLst>
      <p:ext uri="{BB962C8B-B14F-4D97-AF65-F5344CB8AC3E}">
        <p14:creationId xmlns:p14="http://schemas.microsoft.com/office/powerpoint/2010/main" val="216978611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2984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09576" rtl="0" eaLnBrk="1" latinLnBrk="0" hangingPunct="1">
        <a:spcBef>
          <a:spcPct val="0"/>
        </a:spcBef>
        <a:buNone/>
        <a:defRPr sz="3700" b="0" i="0" kern="1200" cap="all" baseline="0">
          <a:solidFill>
            <a:srgbClr val="B01C32"/>
          </a:solidFill>
          <a:latin typeface="Century Gothic" charset="0"/>
          <a:ea typeface="+mj-ea"/>
          <a:cs typeface="Avenir"/>
        </a:defRPr>
      </a:lvl1pPr>
    </p:titleStyle>
    <p:bodyStyle>
      <a:lvl1pPr marL="457182" indent="-457182" algn="l" defTabSz="609576" rtl="0" eaLnBrk="1" latinLnBrk="0" hangingPunct="1">
        <a:spcBef>
          <a:spcPct val="20000"/>
        </a:spcBef>
        <a:buFont typeface="Arial"/>
        <a:buChar char="•"/>
        <a:defRPr sz="3700" b="0" i="0" kern="1200" baseline="0">
          <a:solidFill>
            <a:schemeClr val="tx1">
              <a:lumMod val="65000"/>
              <a:lumOff val="35000"/>
            </a:schemeClr>
          </a:solidFill>
          <a:latin typeface="Century Gothic" charset="0"/>
          <a:ea typeface="+mn-ea"/>
          <a:cs typeface="Avenir"/>
        </a:defRPr>
      </a:lvl1pPr>
      <a:lvl2pPr marL="990560" indent="-380985" algn="l" defTabSz="609576"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mn-ea"/>
          <a:cs typeface="Avenir"/>
        </a:defRPr>
      </a:lvl2pPr>
      <a:lvl3pPr marL="1523939" indent="-304788" algn="l" defTabSz="609576" rtl="0" eaLnBrk="1" latinLnBrk="0" hangingPunct="1">
        <a:spcBef>
          <a:spcPct val="20000"/>
        </a:spcBef>
        <a:buFont typeface="Arial"/>
        <a:buChar char="•"/>
        <a:defRPr sz="2700" b="0" i="0" kern="1200" baseline="0">
          <a:solidFill>
            <a:schemeClr val="tx1">
              <a:lumMod val="65000"/>
              <a:lumOff val="35000"/>
            </a:schemeClr>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100" b="0" i="0" kern="1200" baseline="0">
          <a:solidFill>
            <a:schemeClr val="tx1">
              <a:lumMod val="65000"/>
              <a:lumOff val="35000"/>
            </a:schemeClr>
          </a:solidFill>
          <a:latin typeface="Century Gothic" charset="0"/>
          <a:ea typeface="+mn-ea"/>
          <a:cs typeface="Avenir"/>
        </a:defRPr>
      </a:lvl4pPr>
      <a:lvl5pPr marL="2743090" indent="-304788" algn="l" defTabSz="609576" rtl="0" eaLnBrk="1" latinLnBrk="0" hangingPunct="1">
        <a:spcBef>
          <a:spcPct val="20000"/>
        </a:spcBef>
        <a:buFont typeface="Arial"/>
        <a:buChar char="»"/>
        <a:defRPr sz="1600" b="0" i="0" kern="1200" baseline="0">
          <a:solidFill>
            <a:schemeClr val="tx1">
              <a:lumMod val="65000"/>
              <a:lumOff val="35000"/>
            </a:schemeClr>
          </a:solidFill>
          <a:latin typeface="Century Gothic" charset="0"/>
          <a:ea typeface="+mn-ea"/>
          <a:cs typeface="Avenir"/>
        </a:defRPr>
      </a:lvl5pPr>
      <a:lvl6pPr marL="3352666" indent="-304788" algn="l" defTabSz="609576" rtl="0" eaLnBrk="1" latinLnBrk="0" hangingPunct="1">
        <a:spcBef>
          <a:spcPct val="20000"/>
        </a:spcBef>
        <a:buFont typeface="Arial"/>
        <a:buChar char="•"/>
        <a:defRPr sz="2700"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700"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700"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76" rtl="0" eaLnBrk="1" latinLnBrk="0" hangingPunct="1">
        <a:defRPr sz="2400" kern="1200">
          <a:solidFill>
            <a:schemeClr val="tx1"/>
          </a:solidFill>
          <a:latin typeface="+mn-lt"/>
          <a:ea typeface="+mn-ea"/>
          <a:cs typeface="+mn-cs"/>
        </a:defRPr>
      </a:lvl1pPr>
      <a:lvl2pPr marL="609576" algn="l" defTabSz="609576" rtl="0" eaLnBrk="1" latinLnBrk="0" hangingPunct="1">
        <a:defRPr sz="2400" kern="1200">
          <a:solidFill>
            <a:schemeClr val="tx1"/>
          </a:solidFill>
          <a:latin typeface="+mn-lt"/>
          <a:ea typeface="+mn-ea"/>
          <a:cs typeface="+mn-cs"/>
        </a:defRPr>
      </a:lvl2pPr>
      <a:lvl3pPr marL="1219151" algn="l" defTabSz="609576" rtl="0" eaLnBrk="1" latinLnBrk="0" hangingPunct="1">
        <a:defRPr sz="2400" kern="1200">
          <a:solidFill>
            <a:schemeClr val="tx1"/>
          </a:solidFill>
          <a:latin typeface="+mn-lt"/>
          <a:ea typeface="+mn-ea"/>
          <a:cs typeface="+mn-cs"/>
        </a:defRPr>
      </a:lvl3pPr>
      <a:lvl4pPr marL="1828727" algn="l" defTabSz="609576" rtl="0" eaLnBrk="1" latinLnBrk="0" hangingPunct="1">
        <a:defRPr sz="2400" kern="1200">
          <a:solidFill>
            <a:schemeClr val="tx1"/>
          </a:solidFill>
          <a:latin typeface="+mn-lt"/>
          <a:ea typeface="+mn-ea"/>
          <a:cs typeface="+mn-cs"/>
        </a:defRPr>
      </a:lvl4pPr>
      <a:lvl5pPr marL="2438302" algn="l" defTabSz="609576" rtl="0" eaLnBrk="1" latinLnBrk="0" hangingPunct="1">
        <a:defRPr sz="2400" kern="1200">
          <a:solidFill>
            <a:schemeClr val="tx1"/>
          </a:solidFill>
          <a:latin typeface="+mn-lt"/>
          <a:ea typeface="+mn-ea"/>
          <a:cs typeface="+mn-cs"/>
        </a:defRPr>
      </a:lvl5pPr>
      <a:lvl6pPr marL="3047878" algn="l" defTabSz="609576" rtl="0" eaLnBrk="1" latinLnBrk="0" hangingPunct="1">
        <a:defRPr sz="2400" kern="1200">
          <a:solidFill>
            <a:schemeClr val="tx1"/>
          </a:solidFill>
          <a:latin typeface="+mn-lt"/>
          <a:ea typeface="+mn-ea"/>
          <a:cs typeface="+mn-cs"/>
        </a:defRPr>
      </a:lvl6pPr>
      <a:lvl7pPr marL="3657454" algn="l" defTabSz="609576" rtl="0" eaLnBrk="1" latinLnBrk="0" hangingPunct="1">
        <a:defRPr sz="2400" kern="1200">
          <a:solidFill>
            <a:schemeClr val="tx1"/>
          </a:solidFill>
          <a:latin typeface="+mn-lt"/>
          <a:ea typeface="+mn-ea"/>
          <a:cs typeface="+mn-cs"/>
        </a:defRPr>
      </a:lvl7pPr>
      <a:lvl8pPr marL="4267029" algn="l" defTabSz="609576" rtl="0" eaLnBrk="1" latinLnBrk="0" hangingPunct="1">
        <a:defRPr sz="2400" kern="1200">
          <a:solidFill>
            <a:schemeClr val="tx1"/>
          </a:solidFill>
          <a:latin typeface="+mn-lt"/>
          <a:ea typeface="+mn-ea"/>
          <a:cs typeface="+mn-cs"/>
        </a:defRPr>
      </a:lvl8pPr>
      <a:lvl9pPr marL="4876605" algn="l" defTabSz="609576"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orient="horz" pos="49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11363552" y="6255258"/>
            <a:ext cx="524256"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914400" y="484632"/>
            <a:ext cx="103632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121408"/>
            <a:ext cx="103632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9824" y="6272786"/>
            <a:ext cx="3273552"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3E2B6D2D-DD65-7542-B616-C09BD0686257}" type="datetime1">
              <a:rPr lang="en-US" smtClean="0"/>
              <a:t>2/27/25</a:t>
            </a:fld>
            <a:endParaRPr lang="en-US" dirty="0"/>
          </a:p>
        </p:txBody>
      </p:sp>
      <p:sp>
        <p:nvSpPr>
          <p:cNvPr id="5" name="Footer Placeholder 4"/>
          <p:cNvSpPr>
            <a:spLocks noGrp="1"/>
          </p:cNvSpPr>
          <p:nvPr>
            <p:ph type="ftr" sz="quarter" idx="3"/>
          </p:nvPr>
        </p:nvSpPr>
        <p:spPr>
          <a:xfrm>
            <a:off x="914400" y="6272786"/>
            <a:ext cx="6327648"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11311128" y="6272786"/>
            <a:ext cx="64008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9372446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hdr="0" ftr="0" dt="0"/>
  <p:txStyles>
    <p:titleStyle>
      <a:lvl1pPr algn="l" defTabSz="914400" rtl="0" eaLnBrk="1" latinLnBrk="0" hangingPunct="1">
        <a:lnSpc>
          <a:spcPct val="90000"/>
        </a:lnSpc>
        <a:spcBef>
          <a:spcPct val="0"/>
        </a:spcBef>
        <a:buNone/>
        <a:defRPr sz="4200" b="0" kern="1200" cap="all" baseline="0">
          <a:blipFill>
            <a:blip r:embed="rId1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urldefense.proofpoint.com/v2/url?u=https-3A__jamanetwork.com_journals_jamanetworkopen_fullarticle_2824217&amp;d=DwMFaQ&amp;c=WO-RGvefibhHBZq3fL85hQ&amp;r=qDGyov4DXiDN8u7nM9UeHOVm7fw-Qldh717ftICqlqA&amp;m=ehDzuexIPUy2EfKaTGcAZf6_YQJKMDTpq-JegXDtCi1jtPSx8UrDFiGMhxbGbgKB&amp;s=5XRkudkfSTCILom7PGaAScgNuxbAztUH23LDuZfMlR4&amp;e="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teachingkitchens.org/"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hyperlink" Target="https://www.usnews.com/news/healthiest-communities/articles/2018-11-05/in-culinary-medicine-a-recipe-for-better-health"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hyperlink" Target="https://pubmed.ncbi.nlm.nih.gov/16600951/" TargetMode="External"/><Relationship Id="rId2" Type="http://schemas.openxmlformats.org/officeDocument/2006/relationships/notesSlide" Target="../notesSlides/notesSlide38.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hyperlink" Target="https://pubmed.ncbi.nlm.nih.gov/24646826/" TargetMode="External"/><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hyperlink" Target="https://www.aamc.org/about-us/mission-areas/medical-education/curriculum-resources/scope-survey" TargetMode="External"/><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notesSlide" Target="../notesSlides/notesSlide46.xml"/><Relationship Id="rId16" Type="http://schemas.openxmlformats.org/officeDocument/2006/relationships/image" Target="../media/image66.svg"/><Relationship Id="rId1" Type="http://schemas.openxmlformats.org/officeDocument/2006/relationships/slideLayout" Target="../slideLayouts/slideLayout64.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2.jpg"/><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44.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52.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52.xml"/><Relationship Id="rId4" Type="http://schemas.openxmlformats.org/officeDocument/2006/relationships/image" Target="../media/image5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4.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1E5A8"/>
        </a:solidFill>
        <a:effectLst/>
      </p:bgPr>
    </p:bg>
    <p:spTree>
      <p:nvGrpSpPr>
        <p:cNvPr id="1" name="Shape 126"/>
        <p:cNvGrpSpPr/>
        <p:nvPr/>
      </p:nvGrpSpPr>
      <p:grpSpPr>
        <a:xfrm>
          <a:off x="0" y="0"/>
          <a:ext cx="0" cy="0"/>
          <a:chOff x="0" y="0"/>
          <a:chExt cx="0" cy="0"/>
        </a:xfrm>
      </p:grpSpPr>
      <p:pic>
        <p:nvPicPr>
          <p:cNvPr id="127" name="Google Shape;127;p23"/>
          <p:cNvPicPr preferRelativeResize="0"/>
          <p:nvPr/>
        </p:nvPicPr>
        <p:blipFill rotWithShape="1">
          <a:blip r:embed="rId3">
            <a:alphaModFix/>
          </a:blip>
          <a:srcRect r="10365"/>
          <a:stretch/>
        </p:blipFill>
        <p:spPr>
          <a:xfrm>
            <a:off x="0" y="9739"/>
            <a:ext cx="12192000" cy="6858000"/>
          </a:xfrm>
          <a:prstGeom prst="rect">
            <a:avLst/>
          </a:prstGeom>
          <a:noFill/>
          <a:ln>
            <a:noFill/>
          </a:ln>
        </p:spPr>
      </p:pic>
      <p:sp>
        <p:nvSpPr>
          <p:cNvPr id="128" name="Google Shape;128;p23"/>
          <p:cNvSpPr txBox="1"/>
          <p:nvPr/>
        </p:nvSpPr>
        <p:spPr>
          <a:xfrm>
            <a:off x="1066800" y="372808"/>
            <a:ext cx="10058400" cy="68356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rPr>
              <a:t>Panel on Recommended Nutrition competencies for Medical students and physician trainees </a:t>
            </a:r>
            <a:br>
              <a:rPr kumimoji="0" lang="en-US" sz="43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rPr>
            </a:br>
            <a:r>
              <a:rPr kumimoji="0" lang="en-US" sz="43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rPr>
              <a:t>(JAMA Network Open, Sept. 30, 2024)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1" i="0" u="none" strike="noStrike" kern="0" cap="none" spc="0" normalizeH="0" baseline="0" noProof="0" dirty="0">
              <a:ln>
                <a:noFill/>
              </a:ln>
              <a:solidFill>
                <a:srgbClr val="0E3A52"/>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a:ln>
                  <a:noFill/>
                </a:ln>
                <a:solidFill>
                  <a:srgbClr val="0E3A52"/>
                </a:solidFill>
                <a:effectLst/>
                <a:uLnTx/>
                <a:uFillTx/>
                <a:latin typeface="Helvetica Neue"/>
                <a:ea typeface="Helvetica Neue"/>
                <a:cs typeface="Helvetica Neue"/>
                <a:sym typeface="Helvetica Neue"/>
              </a:rPr>
              <a:t>David Eisenberg, MD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a:ln>
                  <a:noFill/>
                </a:ln>
                <a:solidFill>
                  <a:srgbClr val="0E3A52"/>
                </a:solidFill>
                <a:effectLst/>
                <a:uLnTx/>
                <a:uFillTx/>
                <a:latin typeface="Helvetica Neue"/>
                <a:ea typeface="Helvetica Neue"/>
                <a:cs typeface="Helvetica Neue"/>
                <a:sym typeface="Helvetica Neue"/>
              </a:rPr>
              <a:t>Aviad (Adi) Haramati, PhD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a:ln>
                  <a:noFill/>
                </a:ln>
                <a:solidFill>
                  <a:srgbClr val="0E3A52"/>
                </a:solidFill>
                <a:effectLst/>
                <a:uLnTx/>
                <a:uFillTx/>
                <a:latin typeface="Helvetica Neue"/>
                <a:ea typeface="Helvetica Neue"/>
                <a:cs typeface="Helvetica Neue"/>
                <a:sym typeface="Helvetica Neue"/>
              </a:rPr>
              <a:t>Melinda Ring, MD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a:ln>
                  <a:noFill/>
                </a:ln>
                <a:solidFill>
                  <a:srgbClr val="0E3A52"/>
                </a:solidFill>
                <a:effectLst/>
                <a:uLnTx/>
                <a:uFillTx/>
                <a:latin typeface="Helvetica Neue"/>
                <a:ea typeface="Helvetica Neue"/>
                <a:cs typeface="Helvetica Neue"/>
                <a:sym typeface="Helvetica Neue"/>
              </a:rPr>
              <a:t> Amy Locke, MD </a:t>
            </a: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endParaRPr kumimoji="0" sz="1700" b="0" i="0" u="none" strike="noStrike" kern="0" cap="none" spc="0" normalizeH="0" baseline="0" noProof="0" dirty="0">
              <a:ln>
                <a:noFill/>
              </a:ln>
              <a:solidFill>
                <a:srgbClr val="0E3A52"/>
              </a:solidFill>
              <a:effectLst/>
              <a:uLnTx/>
              <a:uFillTx/>
              <a:latin typeface="Calibri"/>
              <a:ea typeface="Calibri"/>
              <a:cs typeface="Calibri"/>
              <a:sym typeface="Calibri"/>
            </a:endParaRP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2300" b="0" i="0" u="none" strike="noStrike" kern="0" cap="none" spc="0" normalizeH="0" baseline="0" noProof="0" dirty="0">
                <a:ln>
                  <a:noFill/>
                </a:ln>
                <a:solidFill>
                  <a:srgbClr val="0E3A52"/>
                </a:solidFill>
                <a:effectLst/>
                <a:uLnTx/>
                <a:uFillTx/>
                <a:latin typeface="Calibri"/>
                <a:ea typeface="Calibri"/>
                <a:cs typeface="Calibri"/>
                <a:sym typeface="Calibri"/>
              </a:rPr>
              <a:t>        		  </a:t>
            </a:r>
            <a:r>
              <a:rPr kumimoji="0" lang="en" sz="2300" b="1" i="0" u="none" strike="noStrike" kern="0" cap="none" spc="0" normalizeH="0" baseline="0" noProof="0" dirty="0">
                <a:ln>
                  <a:noFill/>
                </a:ln>
                <a:solidFill>
                  <a:srgbClr val="C00000"/>
                </a:solidFill>
                <a:effectLst/>
                <a:uLnTx/>
                <a:uFillTx/>
                <a:latin typeface="Calibri"/>
                <a:ea typeface="Calibri"/>
                <a:cs typeface="Calibri"/>
                <a:sym typeface="Calibri"/>
              </a:rPr>
              <a:t>2025 International Conference on Integrative Medicine &amp; Health</a:t>
            </a: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2300" b="0" i="0" u="none" strike="noStrike" kern="0" cap="none" spc="0" normalizeH="0" baseline="0" noProof="0" dirty="0">
                <a:ln>
                  <a:noFill/>
                </a:ln>
                <a:solidFill>
                  <a:srgbClr val="0E3A52"/>
                </a:solidFill>
                <a:effectLst/>
                <a:uLnTx/>
                <a:uFillTx/>
                <a:latin typeface="Calibri"/>
                <a:ea typeface="Calibri"/>
                <a:cs typeface="Calibri"/>
                <a:sym typeface="Calibri"/>
              </a:rPr>
              <a:t>Seattle, WA</a:t>
            </a:r>
            <a:endParaRPr kumimoji="0" sz="1700" b="0" i="0" u="none" strike="noStrike" kern="0" cap="none" spc="0" normalizeH="0" baseline="0" noProof="0" dirty="0">
              <a:ln>
                <a:noFill/>
              </a:ln>
              <a:solidFill>
                <a:srgbClr val="0E3A52"/>
              </a:solidFill>
              <a:effectLst/>
              <a:uLnTx/>
              <a:uFillTx/>
              <a:latin typeface="Calibri"/>
              <a:ea typeface="Calibri"/>
              <a:cs typeface="Calibri"/>
              <a:sym typeface="Calibri"/>
            </a:endParaRP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endParaRPr kumimoji="0" sz="2300" b="0" i="0" u="none" strike="noStrike" kern="0" cap="none" spc="0" normalizeH="0" baseline="0" noProof="0" dirty="0">
              <a:ln>
                <a:noFill/>
              </a:ln>
              <a:solidFill>
                <a:srgbClr val="0E3A52"/>
              </a:solidFill>
              <a:effectLst/>
              <a:uLnTx/>
              <a:uFillTx/>
              <a:latin typeface="Calibri"/>
              <a:ea typeface="Calibri"/>
              <a:cs typeface="Calibri"/>
              <a:sym typeface="Calibri"/>
            </a:endParaRP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2300" b="0" i="0" u="none" strike="noStrike" kern="0" cap="none" spc="0" normalizeH="0" baseline="0" noProof="0" dirty="0">
                <a:ln>
                  <a:noFill/>
                </a:ln>
                <a:solidFill>
                  <a:srgbClr val="0E3A52"/>
                </a:solidFill>
                <a:effectLst/>
                <a:uLnTx/>
                <a:uFillTx/>
                <a:latin typeface="Calibri"/>
                <a:ea typeface="Calibri"/>
                <a:cs typeface="Calibri"/>
                <a:sym typeface="Calibri"/>
              </a:rPr>
              <a:t>March 6, 2025</a:t>
            </a:r>
            <a:endParaRPr kumimoji="0" sz="1700" b="0" i="0" u="none" strike="noStrike" kern="0" cap="none" spc="0" normalizeH="0" baseline="0" noProof="0" dirty="0">
              <a:ln>
                <a:noFill/>
              </a:ln>
              <a:solidFill>
                <a:srgbClr val="0E3A52"/>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50;p24">
            <a:extLst>
              <a:ext uri="{FF2B5EF4-FFF2-40B4-BE49-F238E27FC236}">
                <a16:creationId xmlns:a16="http://schemas.microsoft.com/office/drawing/2014/main" id="{E89DF403-827E-4100-5FF7-C78E3B46326F}"/>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Google Shape;1629;p143">
            <a:extLst>
              <a:ext uri="{FF2B5EF4-FFF2-40B4-BE49-F238E27FC236}">
                <a16:creationId xmlns:a16="http://schemas.microsoft.com/office/drawing/2014/main" id="{683395A8-E667-3D69-57CD-F5C333205C8D}"/>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7"/>
          <p:cNvSpPr/>
          <p:nvPr/>
        </p:nvSpPr>
        <p:spPr>
          <a:xfrm>
            <a:off x="1524000" y="19052"/>
            <a:ext cx="9144000" cy="895725"/>
          </a:xfrm>
          <a:prstGeom prst="rect">
            <a:avLst/>
          </a:prstGeom>
          <a:solidFill>
            <a:srgbClr val="1351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7"/>
          <p:cNvSpPr txBox="1"/>
          <p:nvPr/>
        </p:nvSpPr>
        <p:spPr>
          <a:xfrm>
            <a:off x="341439" y="530017"/>
            <a:ext cx="11623583"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600"/>
              <a:buFont typeface="Arial"/>
              <a:buNone/>
              <a:tabLst/>
              <a:defRPr/>
            </a:pPr>
            <a:r>
              <a:rPr kumimoji="0" lang="en" sz="3600" b="0" i="0" u="none" strike="noStrike" kern="0" cap="none" spc="0" normalizeH="0" baseline="0" noProof="0" dirty="0">
                <a:ln>
                  <a:noFill/>
                </a:ln>
                <a:solidFill>
                  <a:srgbClr val="FFFFFF"/>
                </a:solidFill>
                <a:effectLst/>
                <a:uLnTx/>
                <a:uFillTx/>
                <a:latin typeface="Arial"/>
                <a:cs typeface="Arial"/>
                <a:sym typeface="Arial"/>
              </a:rPr>
              <a:t>Modified Delphi Process in Partnership with ACGME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91" name="Google Shape;191;p7"/>
          <p:cNvGrpSpPr/>
          <p:nvPr/>
        </p:nvGrpSpPr>
        <p:grpSpPr>
          <a:xfrm>
            <a:off x="303327" y="1720713"/>
            <a:ext cx="2748035" cy="5333180"/>
            <a:chOff x="0" y="1147707"/>
            <a:chExt cx="2604900" cy="3499218"/>
          </a:xfrm>
        </p:grpSpPr>
        <p:sp>
          <p:nvSpPr>
            <p:cNvPr id="192" name="Google Shape;192;p7"/>
            <p:cNvSpPr/>
            <p:nvPr/>
          </p:nvSpPr>
          <p:spPr>
            <a:xfrm>
              <a:off x="0" y="1147707"/>
              <a:ext cx="2604900" cy="669000"/>
            </a:xfrm>
            <a:prstGeom prst="homePlate">
              <a:avLst>
                <a:gd name="adj" fmla="val 50000"/>
              </a:avLst>
            </a:prstGeom>
            <a:solidFill>
              <a:srgbClr val="B11E8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 sz="2000" b="1" i="0" u="none" strike="noStrike" kern="0" cap="none" spc="0" normalizeH="0" baseline="0" noProof="0">
                  <a:ln>
                    <a:noFill/>
                  </a:ln>
                  <a:solidFill>
                    <a:srgbClr val="FFFFFF"/>
                  </a:solidFill>
                  <a:effectLst/>
                  <a:uLnTx/>
                  <a:uFillTx/>
                  <a:latin typeface="Arial"/>
                  <a:cs typeface="Arial"/>
                  <a:sym typeface="Arial"/>
                </a:rPr>
                <a:t>Invitation</a:t>
              </a: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193" name="Google Shape;193;p7"/>
            <p:cNvSpPr txBox="1"/>
            <p:nvPr/>
          </p:nvSpPr>
          <p:spPr>
            <a:xfrm>
              <a:off x="173975" y="1968225"/>
              <a:ext cx="2397001" cy="2678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E3A52"/>
                </a:buClr>
                <a:buSzPts val="1400"/>
                <a:buFont typeface="Arial"/>
                <a:buNone/>
                <a:tabLst/>
                <a:defRPr/>
              </a:pPr>
              <a:r>
                <a:rPr kumimoji="0" lang="en" sz="2000" b="0" i="0" u="none" strike="noStrike" kern="0" cap="none" spc="0" normalizeH="0" baseline="0" noProof="0" dirty="0">
                  <a:ln>
                    <a:noFill/>
                  </a:ln>
                  <a:solidFill>
                    <a:srgbClr val="0E3A52"/>
                  </a:solidFill>
                  <a:effectLst/>
                  <a:uLnTx/>
                  <a:uFillTx/>
                  <a:latin typeface="Arial"/>
                  <a:cs typeface="Arial"/>
                  <a:sym typeface="Arial"/>
                </a:rPr>
                <a:t>37 subject matter experts across the US invited to participate</a:t>
              </a:r>
              <a:endParaRPr kumimoji="0"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endParaRPr kumimoji="0" sz="2000" b="0" i="0" u="none" strike="noStrike" kern="0" cap="none" spc="0" normalizeH="0" baseline="0" noProof="0" dirty="0">
                <a:ln>
                  <a:noFill/>
                </a:ln>
                <a:solidFill>
                  <a:srgbClr val="0E3A52"/>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E3A52"/>
                </a:buClr>
                <a:buSzPts val="1400"/>
                <a:buFont typeface="Arial"/>
                <a:buNone/>
                <a:tabLst/>
                <a:defRPr/>
              </a:pPr>
              <a:r>
                <a:rPr kumimoji="0" lang="en" sz="2000" b="0" i="0" u="none" strike="noStrike" kern="0" cap="none" spc="0" normalizeH="0" baseline="0" noProof="0" dirty="0">
                  <a:ln>
                    <a:noFill/>
                  </a:ln>
                  <a:solidFill>
                    <a:srgbClr val="0E3A52"/>
                  </a:solidFill>
                  <a:effectLst/>
                  <a:uLnTx/>
                  <a:uFillTx/>
                  <a:latin typeface="Arial"/>
                  <a:cs typeface="Arial"/>
                  <a:sym typeface="Arial"/>
                </a:rPr>
                <a:t>22 Nutrition Experts</a:t>
              </a:r>
              <a:endParaRPr kumimoji="0"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endParaRPr kumimoji="0" sz="2000" b="0" i="0" u="none" strike="noStrike" kern="0" cap="none" spc="0" normalizeH="0" baseline="0" noProof="0" dirty="0">
                <a:ln>
                  <a:noFill/>
                </a:ln>
                <a:solidFill>
                  <a:srgbClr val="0E3A52"/>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E3A52"/>
                </a:buClr>
                <a:buSzPts val="1400"/>
                <a:buFont typeface="Arial"/>
                <a:buNone/>
                <a:tabLst/>
                <a:defRPr/>
              </a:pPr>
              <a:r>
                <a:rPr kumimoji="0" lang="en" sz="2000" b="0" i="0" u="none" strike="noStrike" kern="0" cap="none" spc="0" normalizeH="0" baseline="0" noProof="0" dirty="0">
                  <a:ln>
                    <a:noFill/>
                  </a:ln>
                  <a:solidFill>
                    <a:srgbClr val="0E3A52"/>
                  </a:solidFill>
                  <a:effectLst/>
                  <a:uLnTx/>
                  <a:uFillTx/>
                  <a:latin typeface="Arial"/>
                  <a:cs typeface="Arial"/>
                  <a:sym typeface="Arial"/>
                </a:rPr>
                <a:t>15 Residency Directors (10 Specialties) </a:t>
              </a:r>
              <a:endParaRPr kumimoji="0"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500"/>
                <a:buFont typeface="Arial"/>
                <a:buNone/>
                <a:tabLst/>
                <a:defRPr/>
              </a:pPr>
              <a:endParaRPr kumimoji="0" sz="2000" b="0" i="0" u="none" strike="noStrike" kern="0" cap="none" spc="0" normalizeH="0" baseline="0" noProof="0" dirty="0">
                <a:ln>
                  <a:noFill/>
                </a:ln>
                <a:solidFill>
                  <a:srgbClr val="0E3A52"/>
                </a:solidFill>
                <a:effectLst/>
                <a:uLnTx/>
                <a:uFillTx/>
                <a:latin typeface="Arial"/>
                <a:cs typeface="Arial"/>
                <a:sym typeface="Arial"/>
              </a:endParaRPr>
            </a:p>
          </p:txBody>
        </p:sp>
      </p:grpSp>
      <p:grpSp>
        <p:nvGrpSpPr>
          <p:cNvPr id="194" name="Google Shape;194;p7"/>
          <p:cNvGrpSpPr/>
          <p:nvPr/>
        </p:nvGrpSpPr>
        <p:grpSpPr>
          <a:xfrm>
            <a:off x="2719467" y="1729108"/>
            <a:ext cx="3082780" cy="5333172"/>
            <a:chOff x="2263425" y="1189775"/>
            <a:chExt cx="2541300" cy="3499213"/>
          </a:xfrm>
        </p:grpSpPr>
        <p:sp>
          <p:nvSpPr>
            <p:cNvPr id="195" name="Google Shape;195;p7"/>
            <p:cNvSpPr/>
            <p:nvPr/>
          </p:nvSpPr>
          <p:spPr>
            <a:xfrm>
              <a:off x="2263425" y="1189775"/>
              <a:ext cx="2541300" cy="669000"/>
            </a:xfrm>
            <a:prstGeom prst="chevron">
              <a:avLst>
                <a:gd name="adj" fmla="val 50000"/>
              </a:avLst>
            </a:prstGeom>
            <a:solidFill>
              <a:srgbClr val="B11E8F">
                <a:alpha val="81176"/>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 sz="2000" b="1" i="0" u="none" strike="noStrike" kern="0" cap="none" spc="0" normalizeH="0" baseline="0" noProof="0">
                  <a:ln>
                    <a:noFill/>
                  </a:ln>
                  <a:solidFill>
                    <a:srgbClr val="FFFFFF"/>
                  </a:solidFill>
                  <a:effectLst/>
                  <a:uLnTx/>
                  <a:uFillTx/>
                  <a:latin typeface="Arial"/>
                  <a:cs typeface="Arial"/>
                  <a:sym typeface="Arial"/>
                </a:rPr>
                <a:t>Rapid Literature Review</a:t>
              </a: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196" name="Google Shape;196;p7"/>
            <p:cNvSpPr txBox="1"/>
            <p:nvPr/>
          </p:nvSpPr>
          <p:spPr>
            <a:xfrm>
              <a:off x="2495555" y="2006988"/>
              <a:ext cx="2049950" cy="2682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E3A52"/>
                </a:buClr>
                <a:buSzPts val="1500"/>
                <a:buFont typeface="Arial"/>
                <a:buNone/>
                <a:tabLst/>
                <a:defRPr/>
              </a:pPr>
              <a:r>
                <a:rPr kumimoji="0" lang="en" sz="2000" b="0" i="0" u="none" strike="noStrike" kern="0" cap="none" spc="0" normalizeH="0" baseline="0" noProof="0" dirty="0">
                  <a:ln>
                    <a:noFill/>
                  </a:ln>
                  <a:solidFill>
                    <a:srgbClr val="0E3A52"/>
                  </a:solidFill>
                  <a:effectLst/>
                  <a:uLnTx/>
                  <a:uFillTx/>
                  <a:latin typeface="Arial"/>
                  <a:cs typeface="Arial"/>
                  <a:sym typeface="Arial"/>
                </a:rPr>
                <a:t>354 competencies identified</a:t>
              </a:r>
              <a:endParaRPr kumimoji="0" sz="2000" b="0" i="0" u="none" strike="noStrike" kern="0" cap="none" spc="0" normalizeH="0" baseline="0" noProof="0" dirty="0">
                <a:ln>
                  <a:noFill/>
                </a:ln>
                <a:solidFill>
                  <a:srgbClr val="0E3A52"/>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200"/>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200"/>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200"/>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200"/>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E3A52"/>
                </a:buClr>
                <a:buSzPts val="1500"/>
                <a:buFont typeface="Arial"/>
                <a:buNone/>
                <a:tabLst/>
                <a:defRPr/>
              </a:pPr>
              <a:r>
                <a:rPr kumimoji="0" lang="en" sz="2000" b="0" i="0" u="none" strike="noStrike" kern="0" cap="none" spc="0" normalizeH="0" baseline="0" noProof="0" dirty="0">
                  <a:ln>
                    <a:noFill/>
                  </a:ln>
                  <a:solidFill>
                    <a:srgbClr val="0E3A52"/>
                  </a:solidFill>
                  <a:effectLst/>
                  <a:uLnTx/>
                  <a:uFillTx/>
                  <a:latin typeface="Arial"/>
                  <a:cs typeface="Arial"/>
                  <a:sym typeface="Arial"/>
                </a:rPr>
                <a:t>Refined to 78 </a:t>
              </a:r>
              <a:endParaRPr kumimoji="0" sz="2000" b="0" i="0" u="none" strike="noStrike" kern="0" cap="none" spc="0" normalizeH="0" baseline="0" noProof="0" dirty="0">
                <a:ln>
                  <a:noFill/>
                </a:ln>
                <a:solidFill>
                  <a:srgbClr val="0E3A52"/>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E3A52"/>
                </a:buClr>
                <a:buSzPts val="1500"/>
                <a:buFont typeface="Arial"/>
                <a:buNone/>
                <a:tabLst/>
                <a:defRPr/>
              </a:pPr>
              <a:r>
                <a:rPr kumimoji="0" lang="en" sz="2000" b="0" i="0" u="none" strike="noStrike" kern="0" cap="none" spc="0" normalizeH="0" baseline="0" noProof="0" dirty="0">
                  <a:ln>
                    <a:noFill/>
                  </a:ln>
                  <a:solidFill>
                    <a:srgbClr val="0E3A52"/>
                  </a:solidFill>
                  <a:effectLst/>
                  <a:uLnTx/>
                  <a:uFillTx/>
                  <a:latin typeface="Arial"/>
                  <a:cs typeface="Arial"/>
                  <a:sym typeface="Arial"/>
                </a:rPr>
                <a:t>based on quality and relevance</a:t>
              </a:r>
              <a:endParaRPr kumimoji="0" sz="2000" b="0" i="0" u="none" strike="noStrike" kern="0" cap="none" spc="0" normalizeH="0" baseline="0" noProof="0" dirty="0">
                <a:ln>
                  <a:noFill/>
                </a:ln>
                <a:solidFill>
                  <a:srgbClr val="0E3A52"/>
                </a:solidFill>
                <a:effectLst/>
                <a:uLnTx/>
                <a:uFillTx/>
                <a:latin typeface="Arial"/>
                <a:cs typeface="Arial"/>
                <a:sym typeface="Arial"/>
              </a:endParaRPr>
            </a:p>
          </p:txBody>
        </p:sp>
      </p:grpSp>
      <p:grpSp>
        <p:nvGrpSpPr>
          <p:cNvPr id="197" name="Google Shape;197;p7"/>
          <p:cNvGrpSpPr/>
          <p:nvPr/>
        </p:nvGrpSpPr>
        <p:grpSpPr>
          <a:xfrm>
            <a:off x="5462918" y="1729108"/>
            <a:ext cx="3393383" cy="5308423"/>
            <a:chOff x="4329974" y="1189775"/>
            <a:chExt cx="2541300" cy="3482975"/>
          </a:xfrm>
        </p:grpSpPr>
        <p:sp>
          <p:nvSpPr>
            <p:cNvPr id="198" name="Google Shape;198;p7"/>
            <p:cNvSpPr/>
            <p:nvPr/>
          </p:nvSpPr>
          <p:spPr>
            <a:xfrm>
              <a:off x="4329974" y="1189775"/>
              <a:ext cx="2541300" cy="669000"/>
            </a:xfrm>
            <a:prstGeom prst="chevron">
              <a:avLst>
                <a:gd name="adj" fmla="val 50000"/>
              </a:avLst>
            </a:prstGeom>
            <a:solidFill>
              <a:srgbClr val="B11E8F">
                <a:alpha val="57647"/>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 sz="2000" b="1" i="0" u="none" strike="noStrike" kern="0" cap="none" spc="0" normalizeH="0" baseline="0" noProof="0">
                  <a:ln>
                    <a:noFill/>
                  </a:ln>
                  <a:solidFill>
                    <a:srgbClr val="FFFFFF"/>
                  </a:solidFill>
                  <a:effectLst/>
                  <a:uLnTx/>
                  <a:uFillTx/>
                  <a:latin typeface="Arial"/>
                  <a:cs typeface="Arial"/>
                  <a:sym typeface="Arial"/>
                </a:rPr>
                <a:t>Modified Delphi Process</a:t>
              </a: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199" name="Google Shape;199;p7"/>
            <p:cNvSpPr txBox="1"/>
            <p:nvPr/>
          </p:nvSpPr>
          <p:spPr>
            <a:xfrm>
              <a:off x="4495400" y="1990750"/>
              <a:ext cx="2058000" cy="2682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E3A52"/>
                </a:buClr>
                <a:buSzPts val="1400"/>
                <a:buFont typeface="Arial"/>
                <a:buNone/>
                <a:tabLst/>
                <a:defRPr/>
              </a:pPr>
              <a:r>
                <a:rPr kumimoji="0" lang="en" sz="2000" b="0" i="0" u="none" strike="noStrike" kern="0" cap="none" spc="0" normalizeH="0" baseline="0" noProof="0">
                  <a:ln>
                    <a:noFill/>
                  </a:ln>
                  <a:solidFill>
                    <a:srgbClr val="0E3A52"/>
                  </a:solidFill>
                  <a:effectLst/>
                  <a:uLnTx/>
                  <a:uFillTx/>
                  <a:latin typeface="Arial"/>
                  <a:cs typeface="Arial"/>
                  <a:sym typeface="Arial"/>
                </a:rPr>
                <a:t>4 rounds of modified Delphi process  to prioritize most essential competencies (n=36)</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endParaRPr kumimoji="0" sz="2000" b="0" i="0" u="none" strike="noStrike" kern="0" cap="none" spc="0" normalizeH="0" baseline="0" noProof="0">
                <a:ln>
                  <a:noFill/>
                </a:ln>
                <a:solidFill>
                  <a:srgbClr val="0E3A52"/>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E3A52"/>
                </a:buClr>
                <a:buSzPts val="1400"/>
                <a:buFont typeface="Arial"/>
                <a:buNone/>
                <a:tabLst/>
                <a:defRPr/>
              </a:pPr>
              <a:r>
                <a:rPr kumimoji="0" lang="en" sz="2000" b="0" i="0" u="none" strike="noStrike" kern="0" cap="none" spc="0" normalizeH="0" baseline="0" noProof="0">
                  <a:ln>
                    <a:noFill/>
                  </a:ln>
                  <a:solidFill>
                    <a:srgbClr val="0E3A52"/>
                  </a:solidFill>
                  <a:effectLst/>
                  <a:uLnTx/>
                  <a:uFillTx/>
                  <a:latin typeface="Arial"/>
                  <a:cs typeface="Arial"/>
                  <a:sym typeface="Arial"/>
                </a:rPr>
                <a:t>Experts also asked HOW these competencies should be evaluated</a:t>
              </a:r>
              <a:endParaRPr kumimoji="0" sz="2000" b="0" i="0" u="none" strike="noStrike" kern="0" cap="none" spc="0" normalizeH="0" baseline="0" noProof="0">
                <a:ln>
                  <a:noFill/>
                </a:ln>
                <a:solidFill>
                  <a:srgbClr val="0E3A52"/>
                </a:solidFill>
                <a:effectLst/>
                <a:uLnTx/>
                <a:uFillTx/>
                <a:latin typeface="Arial"/>
                <a:cs typeface="Arial"/>
                <a:sym typeface="Arial"/>
              </a:endParaRPr>
            </a:p>
          </p:txBody>
        </p:sp>
      </p:grpSp>
      <p:grpSp>
        <p:nvGrpSpPr>
          <p:cNvPr id="200" name="Google Shape;200;p7"/>
          <p:cNvGrpSpPr/>
          <p:nvPr/>
        </p:nvGrpSpPr>
        <p:grpSpPr>
          <a:xfrm>
            <a:off x="8545698" y="1745637"/>
            <a:ext cx="3393383" cy="5251580"/>
            <a:chOff x="6396739" y="1189775"/>
            <a:chExt cx="2541300" cy="3445679"/>
          </a:xfrm>
        </p:grpSpPr>
        <p:sp>
          <p:nvSpPr>
            <p:cNvPr id="201" name="Google Shape;201;p7"/>
            <p:cNvSpPr/>
            <p:nvPr/>
          </p:nvSpPr>
          <p:spPr>
            <a:xfrm>
              <a:off x="6396739" y="1189775"/>
              <a:ext cx="2541300" cy="669000"/>
            </a:xfrm>
            <a:prstGeom prst="chevron">
              <a:avLst>
                <a:gd name="adj" fmla="val 50000"/>
              </a:avLst>
            </a:prstGeom>
            <a:solidFill>
              <a:srgbClr val="B11E8F">
                <a:alpha val="35686"/>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 sz="2000" b="1" i="0" u="none" strike="noStrike" kern="0" cap="none" spc="0" normalizeH="0" baseline="0" noProof="0">
                  <a:ln>
                    <a:noFill/>
                  </a:ln>
                  <a:solidFill>
                    <a:srgbClr val="FFFFFF"/>
                  </a:solidFill>
                  <a:effectLst/>
                  <a:uLnTx/>
                  <a:uFillTx/>
                  <a:latin typeface="Arial"/>
                  <a:cs typeface="Arial"/>
                  <a:sym typeface="Arial"/>
                </a:rPr>
                <a:t>Analysis &amp; Manuscript Preparation</a:t>
              </a: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202" name="Google Shape;202;p7"/>
            <p:cNvSpPr txBox="1"/>
            <p:nvPr/>
          </p:nvSpPr>
          <p:spPr>
            <a:xfrm>
              <a:off x="6679019" y="1934254"/>
              <a:ext cx="2058000" cy="27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A3041"/>
                </a:buClr>
                <a:buSzPts val="1500"/>
                <a:buFont typeface="Arial"/>
                <a:buNone/>
                <a:tabLst/>
                <a:defRPr/>
              </a:pPr>
              <a:r>
                <a:rPr kumimoji="0" lang="en" sz="2000" b="0" i="0" u="none" strike="noStrike" kern="0" cap="none" spc="0" normalizeH="0" baseline="0" noProof="0">
                  <a:ln>
                    <a:noFill/>
                  </a:ln>
                  <a:solidFill>
                    <a:srgbClr val="0A3041"/>
                  </a:solidFill>
                  <a:effectLst/>
                  <a:uLnTx/>
                  <a:uFillTx/>
                  <a:latin typeface="Arial"/>
                  <a:cs typeface="Arial"/>
                  <a:sym typeface="Arial"/>
                </a:rPr>
                <a:t>Manuscript written in collaboration with 37 subject matter experts, ACGME, Harvard Law School, and medical education advisors. </a:t>
              </a:r>
              <a:r>
                <a:rPr kumimoji="0" lang="en" sz="2000" b="0" i="1" u="none" strike="noStrike" kern="0" cap="none" spc="0" normalizeH="0" baseline="0" noProof="0">
                  <a:ln>
                    <a:noFill/>
                  </a:ln>
                  <a:solidFill>
                    <a:srgbClr val="FF0000"/>
                  </a:solidFill>
                  <a:effectLst/>
                  <a:uLnTx/>
                  <a:uFillTx/>
                  <a:latin typeface="Arial"/>
                  <a:cs typeface="Arial"/>
                  <a:sym typeface="Arial"/>
                </a:rPr>
                <a:t>Published by JAMA Network Open September 30, 2024</a:t>
              </a:r>
              <a:endParaRPr kumimoji="0" sz="2000" b="1" i="1" u="none" strike="noStrike" kern="0" cap="none" spc="0" normalizeH="0" baseline="0" noProof="0">
                <a:ln>
                  <a:noFill/>
                </a:ln>
                <a:solidFill>
                  <a:srgbClr val="FF0000"/>
                </a:solidFill>
                <a:effectLst/>
                <a:uLnTx/>
                <a:uFillTx/>
                <a:latin typeface="Arial"/>
                <a:cs typeface="Arial"/>
                <a:sym typeface="Arial"/>
              </a:endParaRPr>
            </a:p>
          </p:txBody>
        </p:sp>
      </p:grpSp>
      <p:sp>
        <p:nvSpPr>
          <p:cNvPr id="203" name="Google Shape;203;p7"/>
          <p:cNvSpPr/>
          <p:nvPr/>
        </p:nvSpPr>
        <p:spPr>
          <a:xfrm>
            <a:off x="3872387" y="3927750"/>
            <a:ext cx="544113" cy="968098"/>
          </a:xfrm>
          <a:prstGeom prst="downArrow">
            <a:avLst>
              <a:gd name="adj1" fmla="val 50000"/>
              <a:gd name="adj2" fmla="val 50000"/>
            </a:avLst>
          </a:prstGeom>
          <a:solidFill>
            <a:srgbClr val="0E3A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8" descr="A qr code on a white background&#10;&#10;Description automatically generated"/>
          <p:cNvPicPr preferRelativeResize="0"/>
          <p:nvPr/>
        </p:nvPicPr>
        <p:blipFill rotWithShape="1">
          <a:blip r:embed="rId3">
            <a:alphaModFix/>
          </a:blip>
          <a:srcRect/>
          <a:stretch/>
        </p:blipFill>
        <p:spPr>
          <a:xfrm>
            <a:off x="778213" y="3232530"/>
            <a:ext cx="3640810" cy="3401733"/>
          </a:xfrm>
          <a:prstGeom prst="rect">
            <a:avLst/>
          </a:prstGeom>
          <a:noFill/>
          <a:ln>
            <a:noFill/>
          </a:ln>
        </p:spPr>
      </p:pic>
      <p:pic>
        <p:nvPicPr>
          <p:cNvPr id="211" name="Google Shape;211;p8" descr="A screenshot of a cell phone&#10;&#10;Description automatically generated"/>
          <p:cNvPicPr preferRelativeResize="0"/>
          <p:nvPr/>
        </p:nvPicPr>
        <p:blipFill rotWithShape="1">
          <a:blip r:embed="rId4">
            <a:alphaModFix/>
          </a:blip>
          <a:srcRect r="5080" b="66358"/>
          <a:stretch/>
        </p:blipFill>
        <p:spPr>
          <a:xfrm>
            <a:off x="505838" y="369651"/>
            <a:ext cx="5453385" cy="2180403"/>
          </a:xfrm>
          <a:prstGeom prst="rect">
            <a:avLst/>
          </a:prstGeom>
          <a:noFill/>
          <a:ln>
            <a:noFill/>
          </a:ln>
        </p:spPr>
      </p:pic>
      <p:sp>
        <p:nvSpPr>
          <p:cNvPr id="212" name="Google Shape;212;p8"/>
          <p:cNvSpPr txBox="1"/>
          <p:nvPr/>
        </p:nvSpPr>
        <p:spPr>
          <a:xfrm>
            <a:off x="544749" y="2817709"/>
            <a:ext cx="6245157" cy="284663"/>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1" i="0" u="none" strike="noStrike" kern="0" cap="none" spc="0" normalizeH="0" baseline="0" noProof="0" dirty="0">
                <a:ln>
                  <a:noFill/>
                </a:ln>
                <a:solidFill>
                  <a:srgbClr val="000000"/>
                </a:solidFill>
                <a:effectLst/>
                <a:uLnTx/>
                <a:uFillTx/>
                <a:latin typeface="Arial"/>
                <a:cs typeface="Arial"/>
                <a:sym typeface="Arial"/>
              </a:rPr>
              <a:t>https://</a:t>
            </a:r>
            <a:r>
              <a:rPr kumimoji="0" lang="en" sz="1400" b="1" i="0" u="none" strike="noStrike" kern="0" cap="none" spc="0" normalizeH="0" baseline="0" noProof="0" dirty="0" err="1">
                <a:ln>
                  <a:noFill/>
                </a:ln>
                <a:solidFill>
                  <a:srgbClr val="000000"/>
                </a:solidFill>
                <a:effectLst/>
                <a:uLnTx/>
                <a:uFillTx/>
                <a:latin typeface="Arial"/>
                <a:cs typeface="Arial"/>
                <a:sym typeface="Arial"/>
              </a:rPr>
              <a:t>jamanetwork.com</a:t>
            </a:r>
            <a:r>
              <a:rPr kumimoji="0" lang="en" sz="1400" b="1" i="0" u="none" strike="noStrike" kern="0" cap="none" spc="0" normalizeH="0" baseline="0" noProof="0" dirty="0">
                <a:ln>
                  <a:noFill/>
                </a:ln>
                <a:solidFill>
                  <a:srgbClr val="000000"/>
                </a:solidFill>
                <a:effectLst/>
                <a:uLnTx/>
                <a:uFillTx/>
                <a:latin typeface="Arial"/>
                <a:cs typeface="Arial"/>
                <a:sym typeface="Arial"/>
              </a:rPr>
              <a:t>/journals/</a:t>
            </a:r>
            <a:r>
              <a:rPr kumimoji="0" lang="en" sz="1400" b="1" i="0" u="none" strike="noStrike" kern="0" cap="none" spc="0" normalizeH="0" baseline="0" noProof="0" dirty="0" err="1">
                <a:ln>
                  <a:noFill/>
                </a:ln>
                <a:solidFill>
                  <a:srgbClr val="000000"/>
                </a:solidFill>
                <a:effectLst/>
                <a:uLnTx/>
                <a:uFillTx/>
                <a:latin typeface="Arial"/>
                <a:cs typeface="Arial"/>
                <a:sym typeface="Arial"/>
              </a:rPr>
              <a:t>jamanetworkopen</a:t>
            </a:r>
            <a:r>
              <a:rPr kumimoji="0" lang="en" sz="1400" b="1" i="0" u="none" strike="noStrike" kern="0" cap="none" spc="0" normalizeH="0" baseline="0" noProof="0" dirty="0">
                <a:ln>
                  <a:noFill/>
                </a:ln>
                <a:solidFill>
                  <a:srgbClr val="000000"/>
                </a:solidFill>
                <a:effectLst/>
                <a:uLnTx/>
                <a:uFillTx/>
                <a:latin typeface="Arial"/>
                <a:cs typeface="Arial"/>
                <a:sym typeface="Arial"/>
              </a:rPr>
              <a:t>/</a:t>
            </a:r>
            <a:r>
              <a:rPr kumimoji="0" lang="en" sz="1400" b="1" i="0" u="none" strike="noStrike" kern="0" cap="none" spc="0" normalizeH="0" baseline="0" noProof="0" dirty="0" err="1">
                <a:ln>
                  <a:noFill/>
                </a:ln>
                <a:solidFill>
                  <a:srgbClr val="000000"/>
                </a:solidFill>
                <a:effectLst/>
                <a:uLnTx/>
                <a:uFillTx/>
                <a:latin typeface="Arial"/>
                <a:cs typeface="Arial"/>
                <a:sym typeface="Arial"/>
              </a:rPr>
              <a:t>fullarticle</a:t>
            </a:r>
            <a:r>
              <a:rPr kumimoji="0" lang="en" sz="1400" b="1" i="0" u="none" strike="noStrike" kern="0" cap="none" spc="0" normalizeH="0" baseline="0" noProof="0" dirty="0">
                <a:ln>
                  <a:noFill/>
                </a:ln>
                <a:solidFill>
                  <a:srgbClr val="000000"/>
                </a:solidFill>
                <a:effectLst/>
                <a:uLnTx/>
                <a:uFillTx/>
                <a:latin typeface="Arial"/>
                <a:cs typeface="Arial"/>
                <a:sym typeface="Arial"/>
              </a:rPr>
              <a:t>/2824217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13" name="Google Shape;213;p8" descr="A close-up of a document&#10;&#10;Description automatically generated"/>
          <p:cNvPicPr preferRelativeResize="0"/>
          <p:nvPr/>
        </p:nvPicPr>
        <p:blipFill rotWithShape="1">
          <a:blip r:embed="rId5">
            <a:alphaModFix/>
          </a:blip>
          <a:srcRect l="6288"/>
          <a:stretch/>
        </p:blipFill>
        <p:spPr>
          <a:xfrm>
            <a:off x="6992943" y="210054"/>
            <a:ext cx="4952622" cy="6394518"/>
          </a:xfrm>
          <a:prstGeom prst="rect">
            <a:avLst/>
          </a:prstGeom>
          <a:noFill/>
          <a:ln>
            <a:noFill/>
          </a:ln>
        </p:spPr>
      </p:pic>
      <p:sp>
        <p:nvSpPr>
          <p:cNvPr id="2" name="Google Shape;212;p8">
            <a:extLst>
              <a:ext uri="{FF2B5EF4-FFF2-40B4-BE49-F238E27FC236}">
                <a16:creationId xmlns:a16="http://schemas.microsoft.com/office/drawing/2014/main" id="{6F8CFEF8-F602-D170-3394-8D94B640AABD}"/>
              </a:ext>
            </a:extLst>
          </p:cNvPr>
          <p:cNvSpPr txBox="1"/>
          <p:nvPr/>
        </p:nvSpPr>
        <p:spPr>
          <a:xfrm>
            <a:off x="4139597" y="4637544"/>
            <a:ext cx="2301544" cy="500107"/>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V</a:t>
            </a:r>
            <a:r>
              <a:rPr kumimoji="0" lang="en" sz="1400" b="0" i="0" u="none" strike="noStrike" kern="0" cap="none" spc="0" normalizeH="0" baseline="0" noProof="0" dirty="0">
                <a:ln>
                  <a:noFill/>
                </a:ln>
                <a:solidFill>
                  <a:srgbClr val="000000"/>
                </a:solidFill>
                <a:effectLst/>
                <a:uLnTx/>
                <a:uFillTx/>
                <a:latin typeface="Arial"/>
                <a:cs typeface="Arial"/>
                <a:sym typeface="Arial"/>
              </a:rPr>
              <a:t>iewed &gt;21,000 times since September 30, 2024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3" name="Google Shape;1629;p143">
            <a:extLst>
              <a:ext uri="{FF2B5EF4-FFF2-40B4-BE49-F238E27FC236}">
                <a16:creationId xmlns:a16="http://schemas.microsoft.com/office/drawing/2014/main" id="{B7338377-EAFC-3970-219B-F4F39A32AE79}"/>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 name="Google Shape;219;p9"/>
          <p:cNvSpPr/>
          <p:nvPr/>
        </p:nvSpPr>
        <p:spPr>
          <a:xfrm>
            <a:off x="1524000" y="1"/>
            <a:ext cx="9144000" cy="1106325"/>
          </a:xfrm>
          <a:prstGeom prst="rect">
            <a:avLst/>
          </a:prstGeom>
          <a:solidFill>
            <a:srgbClr val="1351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txBox="1">
            <a:spLocks noGrp="1"/>
          </p:cNvSpPr>
          <p:nvPr>
            <p:ph type="title"/>
          </p:nvPr>
        </p:nvSpPr>
        <p:spPr>
          <a:xfrm>
            <a:off x="324084" y="469582"/>
            <a:ext cx="11407476" cy="951000"/>
          </a:xfrm>
          <a:prstGeom prst="rect">
            <a:avLst/>
          </a:prstGeom>
          <a:noFill/>
          <a:ln>
            <a:noFill/>
          </a:ln>
        </p:spPr>
        <p:txBody>
          <a:bodyPr spcFirstLastPara="1" vert="horz" wrap="square" lIns="91425" tIns="91425" rIns="91425" bIns="91425" rtlCol="0" anchor="t" anchorCtr="0">
            <a:noAutofit/>
          </a:bodyPr>
          <a:lstStyle/>
          <a:p>
            <a:pPr>
              <a:buSzPct val="112121"/>
            </a:pPr>
            <a:r>
              <a:rPr lang="en" sz="3200" dirty="0">
                <a:solidFill>
                  <a:schemeClr val="lt1"/>
                </a:solidFill>
                <a:latin typeface="Arial"/>
                <a:ea typeface="Arial"/>
                <a:cs typeface="Arial"/>
                <a:sym typeface="Arial"/>
              </a:rPr>
              <a:t>          Themes &amp; Selected Examples of Competencies</a:t>
            </a:r>
            <a:endParaRPr sz="3200" dirty="0">
              <a:solidFill>
                <a:schemeClr val="lt1"/>
              </a:solidFill>
              <a:latin typeface="Arial"/>
              <a:ea typeface="Arial"/>
              <a:cs typeface="Arial"/>
              <a:sym typeface="Arial"/>
            </a:endParaRPr>
          </a:p>
        </p:txBody>
      </p:sp>
      <p:sp>
        <p:nvSpPr>
          <p:cNvPr id="221" name="Google Shape;221;p9"/>
          <p:cNvSpPr txBox="1">
            <a:spLocks noGrp="1"/>
          </p:cNvSpPr>
          <p:nvPr>
            <p:ph type="body" idx="1"/>
          </p:nvPr>
        </p:nvSpPr>
        <p:spPr>
          <a:xfrm>
            <a:off x="8515651" y="1750929"/>
            <a:ext cx="3676349" cy="3185179"/>
          </a:xfrm>
          <a:prstGeom prst="rect">
            <a:avLst/>
          </a:prstGeom>
          <a:noFill/>
          <a:ln>
            <a:noFill/>
          </a:ln>
        </p:spPr>
        <p:txBody>
          <a:bodyPr spcFirstLastPara="1" vert="horz" wrap="square" lIns="91425" tIns="91425" rIns="91425" bIns="91425" rtlCol="0" anchor="t" anchorCtr="0">
            <a:normAutofit/>
          </a:bodyPr>
          <a:lstStyle/>
          <a:p>
            <a:pPr marL="101600" indent="0">
              <a:lnSpc>
                <a:spcPct val="110000"/>
              </a:lnSpc>
              <a:spcBef>
                <a:spcPts val="0"/>
              </a:spcBef>
              <a:buClr>
                <a:schemeClr val="dk2"/>
              </a:buClr>
              <a:buSzPct val="80000"/>
              <a:buFont typeface="Arial"/>
              <a:buNone/>
            </a:pPr>
            <a:r>
              <a:rPr lang="en" b="1" i="1" dirty="0">
                <a:solidFill>
                  <a:schemeClr val="accent5"/>
                </a:solidFill>
                <a:latin typeface="Arial" panose="020B0604020202020204" pitchFamily="34" charset="0"/>
                <a:cs typeface="Arial" panose="020B0604020202020204" pitchFamily="34" charset="0"/>
                <a:sym typeface="Arial"/>
              </a:rPr>
              <a:t>Nutrition-related communication skills</a:t>
            </a:r>
          </a:p>
        </p:txBody>
      </p:sp>
      <p:sp>
        <p:nvSpPr>
          <p:cNvPr id="222" name="Google Shape;222;p9"/>
          <p:cNvSpPr txBox="1"/>
          <p:nvPr/>
        </p:nvSpPr>
        <p:spPr>
          <a:xfrm>
            <a:off x="4424208" y="1770384"/>
            <a:ext cx="4213953" cy="3688603"/>
          </a:xfrm>
          <a:prstGeom prst="rect">
            <a:avLst/>
          </a:prstGeom>
          <a:noFill/>
          <a:ln>
            <a:noFill/>
          </a:ln>
        </p:spPr>
        <p:txBody>
          <a:bodyPr spcFirstLastPara="1" wrap="square" lIns="91425" tIns="91425" rIns="91425" bIns="91425" anchor="t" anchorCtr="0">
            <a:noAutofit/>
          </a:bodyPr>
          <a:lstStyle/>
          <a:p>
            <a:pPr marL="101600" marR="0" lvl="0" indent="0" algn="l" defTabSz="914400" rtl="0" eaLnBrk="1" fontAlgn="auto" latinLnBrk="0" hangingPunct="1">
              <a:lnSpc>
                <a:spcPct val="100000"/>
              </a:lnSpc>
              <a:spcBef>
                <a:spcPts val="0"/>
              </a:spcBef>
              <a:spcAft>
                <a:spcPts val="0"/>
              </a:spcAft>
              <a:buClr>
                <a:srgbClr val="44546A"/>
              </a:buClr>
              <a:buSzPct val="80000"/>
              <a:buFont typeface="Arial"/>
              <a:buNone/>
              <a:tabLst/>
              <a:defRPr/>
            </a:pPr>
            <a:r>
              <a:rPr kumimoji="0" lang="en" sz="2800" b="1" i="1" u="none" strike="noStrike" kern="0" cap="none" spc="0" normalizeH="0" baseline="0" noProof="0" dirty="0">
                <a:ln>
                  <a:noFill/>
                </a:ln>
                <a:solidFill>
                  <a:srgbClr val="5B9BD5"/>
                </a:solidFill>
                <a:effectLst/>
                <a:uLnTx/>
                <a:uFillTx/>
                <a:latin typeface="Arial" panose="020B0604020202020204" pitchFamily="34" charset="0"/>
                <a:cs typeface="Arial" panose="020B0604020202020204" pitchFamily="34" charset="0"/>
                <a:sym typeface="Arial"/>
              </a:rPr>
              <a:t>Nutrition-related assessment and diagnosis</a:t>
            </a:r>
          </a:p>
        </p:txBody>
      </p:sp>
      <p:sp>
        <p:nvSpPr>
          <p:cNvPr id="223" name="Google Shape;223;p9"/>
          <p:cNvSpPr txBox="1"/>
          <p:nvPr/>
        </p:nvSpPr>
        <p:spPr>
          <a:xfrm>
            <a:off x="175099" y="1848206"/>
            <a:ext cx="3871609" cy="1381379"/>
          </a:xfrm>
          <a:prstGeom prst="rect">
            <a:avLst/>
          </a:prstGeom>
          <a:noFill/>
          <a:ln>
            <a:noFill/>
          </a:ln>
        </p:spPr>
        <p:txBody>
          <a:bodyPr spcFirstLastPara="1" wrap="square" lIns="91425" tIns="91425" rIns="91425" bIns="91425" anchor="t" anchorCtr="0">
            <a:noAutofit/>
          </a:bodyPr>
          <a:lstStyle/>
          <a:p>
            <a:pPr marL="101600" marR="0" lvl="0" indent="0" algn="l" defTabSz="914400" rtl="0" eaLnBrk="1" fontAlgn="auto" latinLnBrk="0" hangingPunct="1">
              <a:lnSpc>
                <a:spcPct val="100000"/>
              </a:lnSpc>
              <a:spcBef>
                <a:spcPts val="0"/>
              </a:spcBef>
              <a:spcAft>
                <a:spcPts val="0"/>
              </a:spcAft>
              <a:buClr>
                <a:srgbClr val="44546A"/>
              </a:buClr>
              <a:buSzPct val="80000"/>
              <a:buFont typeface="Arial"/>
              <a:buNone/>
              <a:tabLst/>
              <a:defRPr/>
            </a:pPr>
            <a:r>
              <a:rPr kumimoji="0" lang="en" sz="2800" b="1" i="1" u="none" strike="noStrike" kern="0" cap="none" spc="0" normalizeH="0" baseline="0" noProof="0" dirty="0">
                <a:ln>
                  <a:noFill/>
                </a:ln>
                <a:solidFill>
                  <a:srgbClr val="5B9BD5"/>
                </a:solidFill>
                <a:effectLst/>
                <a:uLnTx/>
                <a:uFillTx/>
                <a:latin typeface="Arial" panose="020B0604020202020204" pitchFamily="34" charset="0"/>
                <a:cs typeface="Arial" panose="020B0604020202020204" pitchFamily="34" charset="0"/>
                <a:sym typeface="Arial"/>
              </a:rPr>
              <a:t>Foundational nutrition knowledge</a:t>
            </a:r>
          </a:p>
          <a:p>
            <a:pPr marL="101600" marR="0" lvl="0" indent="0" algn="l" defTabSz="914400" rtl="0" eaLnBrk="1" fontAlgn="auto" latinLnBrk="0" hangingPunct="1">
              <a:lnSpc>
                <a:spcPct val="100000"/>
              </a:lnSpc>
              <a:spcBef>
                <a:spcPts val="0"/>
              </a:spcBef>
              <a:spcAft>
                <a:spcPts val="0"/>
              </a:spcAft>
              <a:buClr>
                <a:srgbClr val="44546A"/>
              </a:buClr>
              <a:buSzPct val="80000"/>
              <a:buFont typeface="Arial"/>
              <a:buNone/>
              <a:tabLst/>
              <a:defRPr/>
            </a:pPr>
            <a:endParaRPr kumimoji="0" sz="2800" b="1" i="1" u="none" strike="noStrike" kern="0" cap="none" spc="0" normalizeH="0" baseline="0" noProof="0" dirty="0">
              <a:ln>
                <a:noFill/>
              </a:ln>
              <a:solidFill>
                <a:srgbClr val="5B9BD5"/>
              </a:solidFill>
              <a:effectLst/>
              <a:uLnTx/>
              <a:uFillTx/>
              <a:latin typeface="Arial" panose="020B0604020202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id="{2DB7CA5D-44A9-2F3F-B2BE-95A5C844F5A5}"/>
              </a:ext>
            </a:extLst>
          </p:cNvPr>
          <p:cNvSpPr txBox="1"/>
          <p:nvPr/>
        </p:nvSpPr>
        <p:spPr>
          <a:xfrm>
            <a:off x="209146" y="3350940"/>
            <a:ext cx="4090482" cy="2343590"/>
          </a:xfrm>
          <a:prstGeom prst="rect">
            <a:avLst/>
          </a:prstGeom>
          <a:noFill/>
        </p:spPr>
        <p:txBody>
          <a:bodyPr wrap="square">
            <a:spAutoFit/>
          </a:bodyPr>
          <a:lstStyle/>
          <a:p>
            <a:pPr marL="101600" marR="0" lvl="0" indent="0" algn="l" defTabSz="914400" rtl="0" eaLnBrk="1" fontAlgn="auto" latinLnBrk="0" hangingPunct="1">
              <a:lnSpc>
                <a:spcPct val="150000"/>
              </a:lnSpc>
              <a:spcBef>
                <a:spcPts val="0"/>
              </a:spcBef>
              <a:spcAft>
                <a:spcPts val="0"/>
              </a:spcAft>
              <a:buClr>
                <a:srgbClr val="44546A"/>
              </a:buClr>
              <a:buSzPts val="1500"/>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Demonstrates knowledge of the nutritional content of foods </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including the major dietary sources of macronutrients and micronutrients”</a:t>
            </a:r>
            <a:endParaRPr kumimoji="0" lang="en-US" sz="20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69B09FCA-2B1D-9B26-1054-FDB81156ED71}"/>
              </a:ext>
            </a:extLst>
          </p:cNvPr>
          <p:cNvSpPr txBox="1"/>
          <p:nvPr/>
        </p:nvSpPr>
        <p:spPr>
          <a:xfrm>
            <a:off x="4469860" y="3350940"/>
            <a:ext cx="3954293" cy="2805255"/>
          </a:xfrm>
          <a:prstGeom prst="rect">
            <a:avLst/>
          </a:prstGeom>
          <a:noFill/>
        </p:spPr>
        <p:txBody>
          <a:bodyPr wrap="square">
            <a:spAutoFit/>
          </a:bodyPr>
          <a:lstStyle>
            <a:defPPr marR="0" lvl="0" algn="l" rtl="0">
              <a:lnSpc>
                <a:spcPct val="100000"/>
              </a:lnSpc>
              <a:spcBef>
                <a:spcPts val="0"/>
              </a:spcBef>
              <a:spcAft>
                <a:spcPts val="0"/>
              </a:spcAft>
            </a:defPPr>
            <a:lvl1pPr marL="101600">
              <a:lnSpc>
                <a:spcPct val="150000"/>
              </a:lnSpc>
              <a:buClr>
                <a:schemeClr val="dk2"/>
              </a:buClr>
              <a:buSzPts val="1500"/>
              <a:defRPr sz="2000">
                <a:solidFill>
                  <a:schemeClr val="dk1"/>
                </a:solidFill>
                <a:latin typeface="Arial" panose="020B0604020202020204" pitchFamily="34" charset="0"/>
                <a:cs typeface="Arial" panose="020B0604020202020204" pitchFamily="34" charset="0"/>
              </a:defRPr>
            </a:lvl1pPr>
          </a:lstStyle>
          <a:p>
            <a:pPr marL="101600" marR="0" lvl="0" indent="0" algn="l" defTabSz="914400" rtl="0" eaLnBrk="1" fontAlgn="auto" latinLnBrk="0" hangingPunct="1">
              <a:lnSpc>
                <a:spcPct val="150000"/>
              </a:lnSpc>
              <a:spcBef>
                <a:spcPts val="0"/>
              </a:spcBef>
              <a:spcAft>
                <a:spcPts val="0"/>
              </a:spcAft>
              <a:buClr>
                <a:srgbClr val="44546A"/>
              </a:buClr>
              <a:buSzPts val="1500"/>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Assesses the nutritional status of a patient </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with a brief diet and food history/questionnaire, anthropometric measurements, and appropriate laboratory tests” </a:t>
            </a:r>
          </a:p>
        </p:txBody>
      </p:sp>
      <p:sp>
        <p:nvSpPr>
          <p:cNvPr id="9" name="TextBox 8">
            <a:extLst>
              <a:ext uri="{FF2B5EF4-FFF2-40B4-BE49-F238E27FC236}">
                <a16:creationId xmlns:a16="http://schemas.microsoft.com/office/drawing/2014/main" id="{9F25EC75-6E6D-CC2D-7ECD-63FD57FA3CD7}"/>
              </a:ext>
            </a:extLst>
          </p:cNvPr>
          <p:cNvSpPr txBox="1"/>
          <p:nvPr/>
        </p:nvSpPr>
        <p:spPr>
          <a:xfrm>
            <a:off x="8497110" y="3350940"/>
            <a:ext cx="3448456" cy="1881925"/>
          </a:xfrm>
          <a:prstGeom prst="rect">
            <a:avLst/>
          </a:prstGeom>
          <a:noFill/>
        </p:spPr>
        <p:txBody>
          <a:bodyPr wrap="square">
            <a:spAutoFit/>
          </a:bodyPr>
          <a:lstStyle/>
          <a:p>
            <a:pPr marL="101600" marR="0" lvl="0" indent="0" algn="l" defTabSz="914400" rtl="0" eaLnBrk="1" fontAlgn="auto" latinLnBrk="0" hangingPunct="1">
              <a:lnSpc>
                <a:spcPct val="150000"/>
              </a:lnSpc>
              <a:spcBef>
                <a:spcPts val="0"/>
              </a:spcBef>
              <a:spcAft>
                <a:spcPts val="0"/>
              </a:spcAft>
              <a:buClr>
                <a:srgbClr val="44546A"/>
              </a:buClr>
              <a:buSzPts val="1500"/>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“Listens carefully, compassionately, and non-judgmentally while taking a nutrition history”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3" name="Google Shape;1629;p143">
            <a:extLst>
              <a:ext uri="{FF2B5EF4-FFF2-40B4-BE49-F238E27FC236}">
                <a16:creationId xmlns:a16="http://schemas.microsoft.com/office/drawing/2014/main" id="{66194218-281F-9348-E13E-562F3CD122A5}"/>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 name="Google Shape;230;p10"/>
          <p:cNvSpPr txBox="1">
            <a:spLocks noGrp="1"/>
          </p:cNvSpPr>
          <p:nvPr>
            <p:ph type="body" idx="1"/>
          </p:nvPr>
        </p:nvSpPr>
        <p:spPr>
          <a:xfrm>
            <a:off x="8569332" y="1779651"/>
            <a:ext cx="3356780" cy="3590017"/>
          </a:xfrm>
          <a:prstGeom prst="rect">
            <a:avLst/>
          </a:prstGeom>
          <a:noFill/>
          <a:ln>
            <a:noFill/>
          </a:ln>
        </p:spPr>
        <p:txBody>
          <a:bodyPr spcFirstLastPara="1" vert="horz" wrap="square" lIns="91425" tIns="91425" rIns="91425" bIns="91425" rtlCol="0" anchor="t" anchorCtr="0">
            <a:normAutofit/>
          </a:bodyPr>
          <a:lstStyle/>
          <a:p>
            <a:pPr marL="101600" indent="0">
              <a:lnSpc>
                <a:spcPct val="150000"/>
              </a:lnSpc>
              <a:spcBef>
                <a:spcPts val="0"/>
              </a:spcBef>
              <a:buClr>
                <a:schemeClr val="dk2"/>
              </a:buClr>
              <a:buSzPts val="1500"/>
              <a:buNone/>
            </a:pPr>
            <a:r>
              <a:rPr lang="en" sz="2400" b="1" i="1" dirty="0">
                <a:solidFill>
                  <a:schemeClr val="accent5"/>
                </a:solidFill>
                <a:latin typeface="Arial" panose="020B0604020202020204" pitchFamily="34" charset="0"/>
                <a:cs typeface="Arial" panose="020B0604020202020204" pitchFamily="34" charset="0"/>
              </a:rPr>
              <a:t>Indications for referrals</a:t>
            </a:r>
            <a:endParaRPr sz="2400" dirty="0">
              <a:latin typeface="Arial" panose="020B0604020202020204" pitchFamily="34" charset="0"/>
              <a:cs typeface="Arial" panose="020B0604020202020204" pitchFamily="34" charset="0"/>
            </a:endParaRPr>
          </a:p>
          <a:p>
            <a:pPr marL="101600" indent="0">
              <a:lnSpc>
                <a:spcPct val="150000"/>
              </a:lnSpc>
              <a:spcBef>
                <a:spcPts val="0"/>
              </a:spcBef>
              <a:buClr>
                <a:schemeClr val="dk2"/>
              </a:buClr>
              <a:buSzPts val="1500"/>
              <a:buNone/>
            </a:pPr>
            <a:r>
              <a:rPr lang="en" sz="1800" dirty="0">
                <a:latin typeface="Arial" panose="020B0604020202020204" pitchFamily="34" charset="0"/>
                <a:ea typeface="Arial"/>
                <a:cs typeface="Arial" panose="020B0604020202020204" pitchFamily="34" charset="0"/>
                <a:sym typeface="Arial"/>
              </a:rPr>
              <a:t>“</a:t>
            </a:r>
            <a:r>
              <a:rPr lang="en" sz="1800" b="1" dirty="0">
                <a:latin typeface="Arial" panose="020B0604020202020204" pitchFamily="34" charset="0"/>
                <a:ea typeface="Arial"/>
                <a:cs typeface="Arial" panose="020B0604020202020204" pitchFamily="34" charset="0"/>
                <a:sym typeface="Arial"/>
              </a:rPr>
              <a:t>Makes appropriate referrals to a range of professionals</a:t>
            </a:r>
            <a:r>
              <a:rPr lang="en" sz="1800" dirty="0">
                <a:latin typeface="Arial" panose="020B0604020202020204" pitchFamily="34" charset="0"/>
                <a:ea typeface="Arial"/>
                <a:cs typeface="Arial" panose="020B0604020202020204" pitchFamily="34" charset="0"/>
                <a:sym typeface="Arial"/>
              </a:rPr>
              <a:t> to support the patient to achieve their health goals”</a:t>
            </a:r>
            <a:endParaRPr sz="1800" dirty="0">
              <a:solidFill>
                <a:schemeClr val="dk2"/>
              </a:solidFill>
              <a:latin typeface="Arial" panose="020B0604020202020204" pitchFamily="34" charset="0"/>
              <a:cs typeface="Arial" panose="020B0604020202020204" pitchFamily="34" charset="0"/>
            </a:endParaRPr>
          </a:p>
        </p:txBody>
      </p:sp>
      <p:sp>
        <p:nvSpPr>
          <p:cNvPr id="231" name="Google Shape;231;p10"/>
          <p:cNvSpPr txBox="1"/>
          <p:nvPr/>
        </p:nvSpPr>
        <p:spPr>
          <a:xfrm>
            <a:off x="4516152" y="1779650"/>
            <a:ext cx="3460529" cy="3435310"/>
          </a:xfrm>
          <a:prstGeom prst="rect">
            <a:avLst/>
          </a:prstGeom>
          <a:noFill/>
          <a:ln>
            <a:noFill/>
          </a:ln>
        </p:spPr>
        <p:txBody>
          <a:bodyPr spcFirstLastPara="1" wrap="square" lIns="91425" tIns="91425" rIns="91425" bIns="91425" anchor="t" anchorCtr="0">
            <a:noAutofit/>
          </a:bodyPr>
          <a:lstStyle/>
          <a:p>
            <a:pPr marL="101600" marR="0" lvl="0" indent="0" algn="l" defTabSz="914400" rtl="0" eaLnBrk="1" fontAlgn="auto" latinLnBrk="0" hangingPunct="1">
              <a:lnSpc>
                <a:spcPct val="150000"/>
              </a:lnSpc>
              <a:spcBef>
                <a:spcPts val="0"/>
              </a:spcBef>
              <a:spcAft>
                <a:spcPts val="0"/>
              </a:spcAft>
              <a:buClr>
                <a:srgbClr val="44546A"/>
              </a:buClr>
              <a:buSzPts val="1500"/>
              <a:buFont typeface="Arial"/>
              <a:buNone/>
              <a:tabLst/>
              <a:defRPr/>
            </a:pPr>
            <a:r>
              <a:rPr kumimoji="0" lang="en" sz="2400" b="1" i="1" u="none" strike="noStrike" kern="0" cap="none" spc="0" normalizeH="0" baseline="0" noProof="0" dirty="0">
                <a:ln>
                  <a:noFill/>
                </a:ln>
                <a:solidFill>
                  <a:srgbClr val="5B9BD5"/>
                </a:solidFill>
                <a:effectLst/>
                <a:uLnTx/>
                <a:uFillTx/>
                <a:latin typeface="Arial" panose="020B0604020202020204" pitchFamily="34" charset="0"/>
                <a:cs typeface="Arial" panose="020B0604020202020204" pitchFamily="34" charset="0"/>
                <a:sym typeface="Arial"/>
              </a:rPr>
              <a:t>Collaborative support and treatment for nutrition-related conditions</a:t>
            </a:r>
            <a:endPar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101600" marR="0" lvl="0" indent="0" algn="l" defTabSz="914400" rtl="0" eaLnBrk="1" fontAlgn="auto" latinLnBrk="0" hangingPunct="1">
              <a:lnSpc>
                <a:spcPct val="150000"/>
              </a:lnSpc>
              <a:spcBef>
                <a:spcPts val="0"/>
              </a:spcBef>
              <a:spcAft>
                <a:spcPts val="0"/>
              </a:spcAft>
              <a:buClr>
                <a:srgbClr val="44546A"/>
              </a:buClr>
              <a:buSzPts val="1500"/>
              <a:buFont typeface="Arial"/>
              <a:buNone/>
              <a:tabLst/>
              <a:defRPr/>
            </a:pPr>
            <a:r>
              <a:rPr kumimoji="0" lang="en"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“Screens for food insecurity and nutrition insecurity and makes appropriate referrals</a:t>
            </a:r>
            <a:endParaRPr kumimoji="0" sz="18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sym typeface="Arial"/>
            </a:endParaRPr>
          </a:p>
        </p:txBody>
      </p:sp>
      <p:sp>
        <p:nvSpPr>
          <p:cNvPr id="232" name="Google Shape;232;p10"/>
          <p:cNvSpPr txBox="1"/>
          <p:nvPr/>
        </p:nvSpPr>
        <p:spPr>
          <a:xfrm>
            <a:off x="346066" y="1818562"/>
            <a:ext cx="3642274" cy="3111189"/>
          </a:xfrm>
          <a:prstGeom prst="rect">
            <a:avLst/>
          </a:prstGeom>
          <a:noFill/>
          <a:ln>
            <a:noFill/>
          </a:ln>
        </p:spPr>
        <p:txBody>
          <a:bodyPr spcFirstLastPara="1" wrap="square" lIns="91425" tIns="91425" rIns="91425" bIns="91425" anchor="t" anchorCtr="0">
            <a:noAutofit/>
          </a:bodyPr>
          <a:lstStyle/>
          <a:p>
            <a:pPr marL="101600" marR="0" lvl="0" indent="0" algn="l" defTabSz="914400" rtl="0" eaLnBrk="1" fontAlgn="auto" latinLnBrk="0" hangingPunct="1">
              <a:lnSpc>
                <a:spcPct val="150000"/>
              </a:lnSpc>
              <a:spcBef>
                <a:spcPts val="0"/>
              </a:spcBef>
              <a:spcAft>
                <a:spcPts val="0"/>
              </a:spcAft>
              <a:buClr>
                <a:srgbClr val="44546A"/>
              </a:buClr>
              <a:buSzPct val="90090"/>
              <a:buFont typeface="Arial"/>
              <a:buNone/>
              <a:tabLst/>
              <a:defRPr/>
            </a:pPr>
            <a:r>
              <a:rPr kumimoji="0" lang="en" sz="2400" b="1" i="1" u="none" strike="noStrike" kern="0" cap="none" spc="0" normalizeH="0" baseline="0" noProof="0" dirty="0">
                <a:ln>
                  <a:noFill/>
                </a:ln>
                <a:solidFill>
                  <a:srgbClr val="5B9BD5"/>
                </a:solidFill>
                <a:effectLst/>
                <a:uLnTx/>
                <a:uFillTx/>
                <a:latin typeface="Arial" panose="020B0604020202020204" pitchFamily="34" charset="0"/>
                <a:cs typeface="Arial" panose="020B0604020202020204" pitchFamily="34" charset="0"/>
                <a:sym typeface="Arial"/>
              </a:rPr>
              <a:t>Public health nutrition</a:t>
            </a:r>
            <a:endPar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101600" marR="0" lvl="0" indent="0" algn="l" defTabSz="914400" rtl="0" eaLnBrk="1" fontAlgn="auto" latinLnBrk="0" hangingPunct="1">
              <a:lnSpc>
                <a:spcPct val="150000"/>
              </a:lnSpc>
              <a:spcBef>
                <a:spcPts val="0"/>
              </a:spcBef>
              <a:spcAft>
                <a:spcPts val="0"/>
              </a:spcAft>
              <a:buClr>
                <a:srgbClr val="44546A"/>
              </a:buClr>
              <a:buSzPct val="108108"/>
              <a:buFont typeface="Arial"/>
              <a:buNone/>
              <a:tabLst/>
              <a:defRPr/>
            </a:pPr>
            <a:r>
              <a:rPr kumimoji="0" lang="en" sz="1800" b="1"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sym typeface="Arial"/>
              </a:rPr>
              <a:t>“</a:t>
            </a:r>
            <a:r>
              <a:rPr kumimoji="0" lang="en"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Demonstrates knowledge of public health nutrition, including the social determinants of health</a:t>
            </a:r>
            <a:r>
              <a:rPr kumimoji="0" lang="en"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and how it can reduce the burden of disease and improve access to adequate, healthy food” </a:t>
            </a:r>
            <a:endParaRPr kumimoji="0" sz="18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sym typeface="Arial"/>
            </a:endParaRPr>
          </a:p>
        </p:txBody>
      </p:sp>
      <p:sp>
        <p:nvSpPr>
          <p:cNvPr id="5" name="Google Shape;220;p9">
            <a:extLst>
              <a:ext uri="{FF2B5EF4-FFF2-40B4-BE49-F238E27FC236}">
                <a16:creationId xmlns:a16="http://schemas.microsoft.com/office/drawing/2014/main" id="{3720DA1A-9AF4-C359-7ABA-049861FF4F57}"/>
              </a:ext>
            </a:extLst>
          </p:cNvPr>
          <p:cNvSpPr txBox="1">
            <a:spLocks noGrp="1"/>
          </p:cNvSpPr>
          <p:nvPr>
            <p:ph type="title"/>
          </p:nvPr>
        </p:nvSpPr>
        <p:spPr>
          <a:xfrm>
            <a:off x="499179" y="430669"/>
            <a:ext cx="11368566" cy="951000"/>
          </a:xfrm>
          <a:prstGeom prst="rect">
            <a:avLst/>
          </a:prstGeom>
          <a:noFill/>
          <a:ln>
            <a:noFill/>
          </a:ln>
        </p:spPr>
        <p:txBody>
          <a:bodyPr spcFirstLastPara="1" vert="horz" wrap="square" lIns="91425" tIns="91425" rIns="91425" bIns="91425" rtlCol="0" anchor="t" anchorCtr="0">
            <a:noAutofit/>
          </a:bodyPr>
          <a:lstStyle/>
          <a:p>
            <a:pPr>
              <a:buSzPct val="112121"/>
            </a:pPr>
            <a:r>
              <a:rPr lang="en" sz="3200" dirty="0">
                <a:solidFill>
                  <a:schemeClr val="lt1"/>
                </a:solidFill>
                <a:latin typeface="Arial"/>
                <a:ea typeface="Arial"/>
                <a:cs typeface="Arial"/>
                <a:sym typeface="Arial"/>
              </a:rPr>
              <a:t>Identified Themes &amp; Selected Example Competencies</a:t>
            </a:r>
            <a:endParaRPr sz="3200" dirty="0">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a:extLst>
            <a:ext uri="{FF2B5EF4-FFF2-40B4-BE49-F238E27FC236}">
              <a16:creationId xmlns:a16="http://schemas.microsoft.com/office/drawing/2014/main" id="{71EDC797-072C-5973-9902-E1ADC809017D}"/>
            </a:ext>
          </a:extLst>
        </p:cNvPr>
        <p:cNvGrpSpPr/>
        <p:nvPr/>
      </p:nvGrpSpPr>
      <p:grpSpPr>
        <a:xfrm>
          <a:off x="0" y="0"/>
          <a:ext cx="0" cy="0"/>
          <a:chOff x="0" y="0"/>
          <a:chExt cx="0" cy="0"/>
        </a:xfrm>
      </p:grpSpPr>
      <p:sp>
        <p:nvSpPr>
          <p:cNvPr id="3" name="Google Shape;1629;p143">
            <a:extLst>
              <a:ext uri="{FF2B5EF4-FFF2-40B4-BE49-F238E27FC236}">
                <a16:creationId xmlns:a16="http://schemas.microsoft.com/office/drawing/2014/main" id="{7CA9692E-5FD4-EB98-4F4B-EFA055DC1710}"/>
              </a:ext>
            </a:extLst>
          </p:cNvPr>
          <p:cNvSpPr/>
          <p:nvPr/>
        </p:nvSpPr>
        <p:spPr>
          <a:xfrm>
            <a:off x="0" y="0"/>
            <a:ext cx="12192000" cy="7153835"/>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220;p9">
            <a:extLst>
              <a:ext uri="{FF2B5EF4-FFF2-40B4-BE49-F238E27FC236}">
                <a16:creationId xmlns:a16="http://schemas.microsoft.com/office/drawing/2014/main" id="{FEA648E2-1295-0535-747B-65932B7EF7F0}"/>
              </a:ext>
            </a:extLst>
          </p:cNvPr>
          <p:cNvSpPr txBox="1">
            <a:spLocks noGrp="1"/>
          </p:cNvSpPr>
          <p:nvPr>
            <p:ph type="title"/>
          </p:nvPr>
        </p:nvSpPr>
        <p:spPr>
          <a:xfrm>
            <a:off x="431944" y="1129917"/>
            <a:ext cx="11368566" cy="951000"/>
          </a:xfrm>
          <a:prstGeom prst="rect">
            <a:avLst/>
          </a:prstGeom>
          <a:noFill/>
          <a:ln>
            <a:noFill/>
          </a:ln>
        </p:spPr>
        <p:txBody>
          <a:bodyPr spcFirstLastPara="1" vert="horz" wrap="square" lIns="91425" tIns="91425" rIns="91425" bIns="91425" rtlCol="0" anchor="t" anchorCtr="0">
            <a:noAutofit/>
          </a:bodyPr>
          <a:lstStyle/>
          <a:p>
            <a:pPr algn="ctr"/>
            <a:r>
              <a:rPr lang="en-US" sz="8000" dirty="0">
                <a:solidFill>
                  <a:schemeClr val="bg1"/>
                </a:solidFill>
                <a:effectLst/>
                <a:latin typeface="Helvetica" pitchFamily="2" charset="0"/>
              </a:rPr>
              <a:t>Don’t you think the public believes</a:t>
            </a:r>
            <a:br>
              <a:rPr lang="en-US" sz="8000" dirty="0">
                <a:solidFill>
                  <a:schemeClr val="bg1"/>
                </a:solidFill>
                <a:effectLst/>
                <a:latin typeface="Helvetica" pitchFamily="2" charset="0"/>
              </a:rPr>
            </a:br>
            <a:r>
              <a:rPr lang="en-US" sz="8000" dirty="0">
                <a:solidFill>
                  <a:schemeClr val="bg1"/>
                </a:solidFill>
                <a:effectLst/>
                <a:latin typeface="Helvetica" pitchFamily="2" charset="0"/>
              </a:rPr>
              <a:t>MDs </a:t>
            </a:r>
            <a:r>
              <a:rPr lang="en-US" sz="8000" b="1" i="1" dirty="0">
                <a:solidFill>
                  <a:schemeClr val="bg1"/>
                </a:solidFill>
                <a:effectLst/>
                <a:latin typeface="Helvetica" pitchFamily="2" charset="0"/>
              </a:rPr>
              <a:t>already know </a:t>
            </a:r>
            <a:br>
              <a:rPr lang="en-US" sz="8000" dirty="0">
                <a:solidFill>
                  <a:schemeClr val="bg1"/>
                </a:solidFill>
                <a:effectLst/>
                <a:latin typeface="Helvetica" pitchFamily="2" charset="0"/>
              </a:rPr>
            </a:br>
            <a:r>
              <a:rPr lang="en-US" sz="8000" dirty="0">
                <a:solidFill>
                  <a:schemeClr val="bg1"/>
                </a:solidFill>
                <a:effectLst/>
                <a:latin typeface="Helvetica" pitchFamily="2" charset="0"/>
              </a:rPr>
              <a:t>how to do these things?</a:t>
            </a:r>
          </a:p>
        </p:txBody>
      </p:sp>
      <p:sp>
        <p:nvSpPr>
          <p:cNvPr id="2" name="Google Shape;150;p24">
            <a:extLst>
              <a:ext uri="{FF2B5EF4-FFF2-40B4-BE49-F238E27FC236}">
                <a16:creationId xmlns:a16="http://schemas.microsoft.com/office/drawing/2014/main" id="{9FB21254-037D-B634-01C5-AD69C72B587C}"/>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FFFFFF"/>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316796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a:extLst>
            <a:ext uri="{FF2B5EF4-FFF2-40B4-BE49-F238E27FC236}">
              <a16:creationId xmlns:a16="http://schemas.microsoft.com/office/drawing/2014/main" id="{C28BD445-5F61-038C-6620-A68204BD53FC}"/>
            </a:ext>
          </a:extLst>
        </p:cNvPr>
        <p:cNvGrpSpPr/>
        <p:nvPr/>
      </p:nvGrpSpPr>
      <p:grpSpPr>
        <a:xfrm>
          <a:off x="0" y="0"/>
          <a:ext cx="0" cy="0"/>
          <a:chOff x="0" y="0"/>
          <a:chExt cx="0" cy="0"/>
        </a:xfrm>
      </p:grpSpPr>
      <p:pic>
        <p:nvPicPr>
          <p:cNvPr id="1026" name="Picture 2" descr="The Scream 1895/Edvard Munch (Credit: The Scream 1895/Edvard Munch)">
            <a:extLst>
              <a:ext uri="{FF2B5EF4-FFF2-40B4-BE49-F238E27FC236}">
                <a16:creationId xmlns:a16="http://schemas.microsoft.com/office/drawing/2014/main" id="{7BFFC78A-01D5-6FE8-A29F-2ED70C69B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C030FFF-AFA4-236A-B7B0-4ADFA651DB61}"/>
              </a:ext>
            </a:extLst>
          </p:cNvPr>
          <p:cNvSpPr txBox="1"/>
          <p:nvPr/>
        </p:nvSpPr>
        <p:spPr>
          <a:xfrm>
            <a:off x="9426387" y="6525858"/>
            <a:ext cx="3795432" cy="664284"/>
          </a:xfrm>
          <a:prstGeom prst="rect">
            <a:avLst/>
          </a:prstGeom>
          <a:noFill/>
        </p:spPr>
        <p:txBody>
          <a:bodyPr wrap="square">
            <a:spAutoFit/>
          </a:bodyPr>
          <a:lstStyle/>
          <a:p>
            <a:pPr marL="0" marR="0" lvl="0" indent="0" algn="l" defTabSz="914400" rtl="0" eaLnBrk="1" fontAlgn="base" latinLnBrk="0" hangingPunct="1">
              <a:lnSpc>
                <a:spcPts val="105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E6E8EA"/>
                </a:solidFill>
                <a:effectLst/>
                <a:uLnTx/>
                <a:uFillTx/>
                <a:latin typeface="BBC Reith Sans"/>
                <a:cs typeface="Arial"/>
                <a:sym typeface="Arial"/>
              </a:rPr>
              <a:t>The Scream 1895/Edvard Munch</a:t>
            </a:r>
            <a:endParaRPr kumimoji="0" lang="en-US" sz="1400" b="1" i="0" u="none" strike="noStrike" kern="0" cap="none" spc="0" normalizeH="0" baseline="0" noProof="0" dirty="0">
              <a:ln>
                <a:noFill/>
              </a:ln>
              <a:solidFill>
                <a:srgbClr val="000000"/>
              </a:solidFill>
              <a:effectLst/>
              <a:uLnTx/>
              <a:uFillTx/>
              <a:latin typeface="inherit"/>
              <a:cs typeface="Arial"/>
              <a:sym typeface="Arial"/>
            </a:endParaRPr>
          </a:p>
          <a:p>
            <a:pPr marL="0" marR="0" lvl="0" indent="0" algn="l" defTabSz="914400" rtl="0" eaLnBrk="1" fontAlgn="base" latinLnBrk="0" hangingPunct="1">
              <a:lnSpc>
                <a:spcPct val="100000"/>
              </a:lnSpc>
              <a:spcBef>
                <a:spcPts val="0"/>
              </a:spcBef>
              <a:spcAft>
                <a:spcPts val="2400"/>
              </a:spcAft>
              <a:buClr>
                <a:srgbClr val="000000"/>
              </a:buClr>
              <a:buSzTx/>
              <a:buFont typeface="Arial"/>
              <a:buNone/>
              <a:tabLst/>
              <a:defRPr/>
            </a:pPr>
            <a:br>
              <a:rPr kumimoji="0" lang="en-US" sz="1400" b="1" i="0" u="none" strike="noStrike" kern="0" cap="none" spc="0" normalizeH="0" baseline="0" noProof="0" dirty="0">
                <a:ln>
                  <a:noFill/>
                </a:ln>
                <a:solidFill>
                  <a:srgbClr val="000000"/>
                </a:solidFill>
                <a:effectLst/>
                <a:uLnTx/>
                <a:uFillTx/>
                <a:latin typeface="inherit"/>
                <a:cs typeface="Arial"/>
                <a:sym typeface="Arial"/>
              </a:rPr>
            </a:br>
            <a:endParaRPr kumimoji="0" lang="en-US" sz="1400" b="1" i="0" u="none" strike="noStrike" kern="0" cap="none" spc="0" normalizeH="0" baseline="0" noProof="0" dirty="0">
              <a:ln>
                <a:noFill/>
              </a:ln>
              <a:solidFill>
                <a:srgbClr val="000000"/>
              </a:solidFill>
              <a:effectLst/>
              <a:uLnTx/>
              <a:uFillTx/>
              <a:latin typeface="inherit"/>
              <a:cs typeface="Arial"/>
              <a:sym typeface="Arial"/>
            </a:endParaRPr>
          </a:p>
        </p:txBody>
      </p:sp>
    </p:spTree>
    <p:extLst>
      <p:ext uri="{BB962C8B-B14F-4D97-AF65-F5344CB8AC3E}">
        <p14:creationId xmlns:p14="http://schemas.microsoft.com/office/powerpoint/2010/main" val="58236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4" name="Google Shape;1629;p143">
            <a:extLst>
              <a:ext uri="{FF2B5EF4-FFF2-40B4-BE49-F238E27FC236}">
                <a16:creationId xmlns:a16="http://schemas.microsoft.com/office/drawing/2014/main" id="{8B792017-BC19-7114-B9C0-0A4EECE99111}"/>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 name="Google Shape;241;p11"/>
          <p:cNvSpPr txBox="1"/>
          <p:nvPr/>
        </p:nvSpPr>
        <p:spPr>
          <a:xfrm>
            <a:off x="1317709" y="2018848"/>
            <a:ext cx="9655091" cy="4008759"/>
          </a:xfrm>
          <a:prstGeom prst="rect">
            <a:avLst/>
          </a:prstGeom>
          <a:noFill/>
          <a:ln>
            <a:noFill/>
          </a:ln>
        </p:spPr>
        <p:txBody>
          <a:bodyPr spcFirstLastPara="1" wrap="square" lIns="68575" tIns="34275" rIns="68575" bIns="34275" anchor="t" anchorCtr="0">
            <a:spAutoFit/>
          </a:bodyPr>
          <a:lstStyle/>
          <a:p>
            <a:pPr marL="381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 sz="3200" b="0" i="0" u="none" strike="noStrike" kern="0" cap="none" spc="0" normalizeH="0" baseline="0" noProof="0" dirty="0">
                <a:ln>
                  <a:noFill/>
                </a:ln>
                <a:solidFill>
                  <a:srgbClr val="FF0000"/>
                </a:solidFill>
                <a:effectLst/>
                <a:uLnTx/>
                <a:uFillTx/>
                <a:latin typeface="Arial"/>
                <a:cs typeface="Arial"/>
                <a:sym typeface="Arial"/>
              </a:rPr>
              <a:t>97% of panelists called for </a:t>
            </a:r>
            <a:r>
              <a:rPr kumimoji="0" lang="en" sz="3200" b="1" i="0" u="sng" strike="noStrike" kern="0" cap="none" spc="0" normalizeH="0" baseline="0" noProof="0" dirty="0">
                <a:ln>
                  <a:noFill/>
                </a:ln>
                <a:solidFill>
                  <a:srgbClr val="FF0000"/>
                </a:solidFill>
                <a:effectLst/>
                <a:uLnTx/>
                <a:uFillTx/>
                <a:latin typeface="Arial"/>
                <a:cs typeface="Arial"/>
                <a:sym typeface="Arial"/>
              </a:rPr>
              <a:t>formal nutrition testing on licensing and certification exams </a:t>
            </a:r>
            <a:r>
              <a:rPr kumimoji="0" lang="en" sz="3200" b="0" i="0" u="none" strike="noStrike" kern="0" cap="none" spc="0" normalizeH="0" baseline="0" noProof="0" dirty="0">
                <a:ln>
                  <a:noFill/>
                </a:ln>
                <a:solidFill>
                  <a:srgbClr val="FF0000"/>
                </a:solidFill>
                <a:effectLst/>
                <a:uLnTx/>
                <a:uFillTx/>
                <a:latin typeface="Arial"/>
                <a:cs typeface="Arial"/>
                <a:sym typeface="Arial"/>
              </a:rPr>
              <a:t>in addition to Observational Specialized Clinical Exams (OSCE’s) and simulated patient exercises.</a:t>
            </a:r>
            <a:endParaRPr kumimoji="0" lang="en-US" sz="3200" b="0" i="0" u="none" strike="noStrike" kern="0" cap="none" spc="0" normalizeH="0" baseline="0" noProof="0" dirty="0">
              <a:ln>
                <a:noFill/>
              </a:ln>
              <a:solidFill>
                <a:srgbClr val="FF0000"/>
              </a:solidFill>
              <a:effectLst/>
              <a:uLnTx/>
              <a:uFillTx/>
              <a:latin typeface="Arial"/>
              <a:cs typeface="Arial"/>
              <a:sym typeface="Arial"/>
            </a:endParaRPr>
          </a:p>
          <a:p>
            <a:pPr marL="381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 sz="3200" b="0" i="0" u="none" strike="noStrike" kern="0" cap="none" spc="0" normalizeH="0" baseline="0" noProof="0" dirty="0">
                <a:ln>
                  <a:noFill/>
                </a:ln>
                <a:solidFill>
                  <a:srgbClr val="FF0000"/>
                </a:solidFill>
                <a:effectLst/>
                <a:uLnTx/>
                <a:uFillTx/>
                <a:latin typeface="Arial"/>
                <a:cs typeface="Arial"/>
                <a:sym typeface="Arial"/>
              </a:rPr>
              <a:t>73% of panelists recommended a competency related to the environmental and </a:t>
            </a:r>
            <a:r>
              <a:rPr kumimoji="0" lang="en" sz="3200" b="1" i="0" u="sng" strike="noStrike" kern="0" cap="none" spc="0" normalizeH="0" baseline="0" noProof="0" dirty="0">
                <a:ln>
                  <a:noFill/>
                </a:ln>
                <a:solidFill>
                  <a:srgbClr val="FF0000"/>
                </a:solidFill>
                <a:effectLst/>
                <a:uLnTx/>
                <a:uFillTx/>
                <a:latin typeface="Arial"/>
                <a:cs typeface="Arial"/>
                <a:sym typeface="Arial"/>
              </a:rPr>
              <a:t>planetary health impact of food choices</a:t>
            </a:r>
            <a:r>
              <a:rPr kumimoji="0" lang="en" sz="3200" b="1" i="0" u="none" strike="noStrike" kern="0" cap="none" spc="0" normalizeH="0" baseline="0" noProof="0" dirty="0">
                <a:ln>
                  <a:noFill/>
                </a:ln>
                <a:solidFill>
                  <a:srgbClr val="FF0000"/>
                </a:solidFill>
                <a:effectLst/>
                <a:uLnTx/>
                <a:uFillTx/>
                <a:latin typeface="Arial"/>
                <a:cs typeface="Arial"/>
                <a:sym typeface="Arial"/>
              </a:rPr>
              <a:t> </a:t>
            </a:r>
            <a:r>
              <a:rPr kumimoji="0" lang="en" sz="3200" b="0" i="0" u="none" strike="noStrike" kern="0" cap="none" spc="0" normalizeH="0" baseline="0" noProof="0" dirty="0">
                <a:ln>
                  <a:noFill/>
                </a:ln>
                <a:solidFill>
                  <a:srgbClr val="FF0000"/>
                </a:solidFill>
                <a:effectLst/>
                <a:uLnTx/>
                <a:uFillTx/>
                <a:latin typeface="Arial"/>
                <a:cs typeface="Arial"/>
                <a:sym typeface="Arial"/>
              </a:rPr>
              <a:t>for inclusion.</a:t>
            </a:r>
            <a:endParaRPr kumimoji="0" sz="3200" b="0" i="0" u="none" strike="noStrike" kern="0" cap="none" spc="0" normalizeH="0" baseline="0" noProof="0" dirty="0">
              <a:ln>
                <a:noFill/>
              </a:ln>
              <a:solidFill>
                <a:srgbClr val="FF0000"/>
              </a:solidFill>
              <a:effectLst/>
              <a:uLnTx/>
              <a:uFillTx/>
              <a:latin typeface="Arial"/>
              <a:cs typeface="Arial"/>
              <a:sym typeface="Arial"/>
            </a:endParaRPr>
          </a:p>
        </p:txBody>
      </p:sp>
      <p:sp>
        <p:nvSpPr>
          <p:cNvPr id="240" name="Google Shape;240;p11"/>
          <p:cNvSpPr txBox="1">
            <a:spLocks noGrp="1"/>
          </p:cNvSpPr>
          <p:nvPr>
            <p:ph type="title"/>
          </p:nvPr>
        </p:nvSpPr>
        <p:spPr>
          <a:xfrm>
            <a:off x="668381" y="373664"/>
            <a:ext cx="8520600" cy="623400"/>
          </a:xfrm>
          <a:prstGeom prst="rect">
            <a:avLst/>
          </a:prstGeom>
          <a:noFill/>
          <a:ln>
            <a:noFill/>
          </a:ln>
        </p:spPr>
        <p:txBody>
          <a:bodyPr spcFirstLastPara="1" vert="horz" wrap="square" lIns="91425" tIns="91425" rIns="91425" bIns="91425" rtlCol="0" anchor="t" anchorCtr="0">
            <a:noAutofit/>
          </a:bodyPr>
          <a:lstStyle/>
          <a:p>
            <a:pPr>
              <a:buSzPct val="112121"/>
            </a:pPr>
            <a:r>
              <a:rPr lang="en" sz="3600" dirty="0">
                <a:solidFill>
                  <a:schemeClr val="lt1"/>
                </a:solidFill>
                <a:latin typeface="Arial"/>
                <a:ea typeface="Arial"/>
                <a:cs typeface="Arial"/>
                <a:sym typeface="Arial"/>
              </a:rPr>
              <a:t>Additional Highlights</a:t>
            </a:r>
            <a:endParaRPr sz="3600" dirty="0">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Google Shape;1629;p143">
            <a:extLst>
              <a:ext uri="{FF2B5EF4-FFF2-40B4-BE49-F238E27FC236}">
                <a16:creationId xmlns:a16="http://schemas.microsoft.com/office/drawing/2014/main" id="{48E587BD-87F5-0DBD-C458-8D700F11C953}"/>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p12"/>
          <p:cNvSpPr txBox="1">
            <a:spLocks noGrp="1"/>
          </p:cNvSpPr>
          <p:nvPr>
            <p:ph type="body" idx="1"/>
          </p:nvPr>
        </p:nvSpPr>
        <p:spPr>
          <a:xfrm>
            <a:off x="1213196" y="1934852"/>
            <a:ext cx="9565050" cy="3106199"/>
          </a:xfrm>
          <a:prstGeom prst="rect">
            <a:avLst/>
          </a:prstGeom>
          <a:noFill/>
          <a:ln>
            <a:noFill/>
          </a:ln>
        </p:spPr>
        <p:txBody>
          <a:bodyPr spcFirstLastPara="1" vert="horz" wrap="square" lIns="68575" tIns="34275" rIns="68575" bIns="34275" rtlCol="0" anchor="t" anchorCtr="0">
            <a:noAutofit/>
          </a:bodyPr>
          <a:lstStyle/>
          <a:p>
            <a:pPr marL="38100" indent="0">
              <a:buNone/>
            </a:pPr>
            <a:r>
              <a:rPr lang="en" sz="3200" dirty="0"/>
              <a:t>Whether, when, and how to recommend anti-obesity medications, including </a:t>
            </a:r>
            <a:r>
              <a:rPr lang="en" sz="3200" b="1" dirty="0"/>
              <a:t>glucagon-like peptide 1 (GLP-1) agonists</a:t>
            </a:r>
            <a:r>
              <a:rPr lang="en" sz="3200" dirty="0"/>
              <a:t>, in combination with diet and lifestyle guidance</a:t>
            </a:r>
            <a:endParaRPr sz="3200" dirty="0"/>
          </a:p>
          <a:p>
            <a:pPr marL="38100" indent="0">
              <a:buNone/>
            </a:pPr>
            <a:endParaRPr sz="3200" dirty="0"/>
          </a:p>
          <a:p>
            <a:pPr marL="38100" indent="0">
              <a:buNone/>
            </a:pPr>
            <a:r>
              <a:rPr lang="en" sz="3200" dirty="0"/>
              <a:t>How to responsibly use</a:t>
            </a:r>
            <a:r>
              <a:rPr lang="en" sz="3200" b="1" dirty="0"/>
              <a:t> internet searches and Artificial Intelligence </a:t>
            </a:r>
            <a:r>
              <a:rPr lang="en" sz="3200" dirty="0"/>
              <a:t>to access evidence based, practical advice about nutrition and food choices – and the many challenges therein</a:t>
            </a:r>
            <a:endParaRPr sz="3200" dirty="0"/>
          </a:p>
          <a:p>
            <a:pPr marL="342900" indent="-165100">
              <a:buNone/>
            </a:pPr>
            <a:endParaRPr sz="3200" dirty="0"/>
          </a:p>
          <a:p>
            <a:pPr marL="342900" indent="-165100">
              <a:buNone/>
            </a:pPr>
            <a:endParaRPr sz="3200" dirty="0"/>
          </a:p>
        </p:txBody>
      </p:sp>
      <p:sp>
        <p:nvSpPr>
          <p:cNvPr id="248" name="Google Shape;248;p12"/>
          <p:cNvSpPr txBox="1">
            <a:spLocks noGrp="1"/>
          </p:cNvSpPr>
          <p:nvPr>
            <p:ph type="title"/>
          </p:nvPr>
        </p:nvSpPr>
        <p:spPr>
          <a:xfrm>
            <a:off x="765695" y="471597"/>
            <a:ext cx="8520525" cy="572625"/>
          </a:xfrm>
          <a:prstGeom prst="rect">
            <a:avLst/>
          </a:prstGeom>
          <a:noFill/>
          <a:ln>
            <a:noFill/>
          </a:ln>
        </p:spPr>
        <p:txBody>
          <a:bodyPr spcFirstLastPara="1" vert="horz" wrap="square" lIns="68575" tIns="34275" rIns="68575" bIns="34275" rtlCol="0" anchor="ctr" anchorCtr="0">
            <a:noAutofit/>
          </a:bodyPr>
          <a:lstStyle/>
          <a:p>
            <a:r>
              <a:rPr lang="en" sz="3600" dirty="0">
                <a:solidFill>
                  <a:schemeClr val="lt1"/>
                </a:solidFill>
                <a:latin typeface="Arial"/>
                <a:ea typeface="Arial"/>
                <a:cs typeface="Arial"/>
                <a:sym typeface="Arial"/>
              </a:rPr>
              <a:t>Examples of Identified Gaps</a:t>
            </a:r>
            <a:endParaRPr sz="3600" dirty="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5" name="Google Shape;1629;p143">
            <a:extLst>
              <a:ext uri="{FF2B5EF4-FFF2-40B4-BE49-F238E27FC236}">
                <a16:creationId xmlns:a16="http://schemas.microsoft.com/office/drawing/2014/main" id="{816FD0F1-3622-2946-09A9-8DCA8B5E9535}"/>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5" name="Google Shape;255;p13" descr="A qr code on a white background&#10;&#10;Description automatically generated"/>
          <p:cNvPicPr preferRelativeResize="0"/>
          <p:nvPr/>
        </p:nvPicPr>
        <p:blipFill rotWithShape="1">
          <a:blip r:embed="rId3">
            <a:alphaModFix/>
          </a:blip>
          <a:srcRect/>
          <a:stretch/>
        </p:blipFill>
        <p:spPr>
          <a:xfrm>
            <a:off x="8447304" y="2937754"/>
            <a:ext cx="3264798" cy="3287948"/>
          </a:xfrm>
          <a:prstGeom prst="rect">
            <a:avLst/>
          </a:prstGeom>
          <a:noFill/>
          <a:ln>
            <a:noFill/>
          </a:ln>
        </p:spPr>
      </p:pic>
      <p:sp>
        <p:nvSpPr>
          <p:cNvPr id="257" name="Google Shape;257;p13"/>
          <p:cNvSpPr txBox="1">
            <a:spLocks noGrp="1"/>
          </p:cNvSpPr>
          <p:nvPr>
            <p:ph type="title"/>
          </p:nvPr>
        </p:nvSpPr>
        <p:spPr>
          <a:xfrm>
            <a:off x="504985" y="395041"/>
            <a:ext cx="11323849" cy="836762"/>
          </a:xfrm>
          <a:prstGeom prst="rect">
            <a:avLst/>
          </a:prstGeom>
          <a:noFill/>
          <a:ln>
            <a:noFill/>
          </a:ln>
        </p:spPr>
        <p:txBody>
          <a:bodyPr spcFirstLastPara="1" vert="horz" wrap="square" lIns="91425" tIns="91425" rIns="91425" bIns="91425" rtlCol="0" anchor="t" anchorCtr="0">
            <a:noAutofit/>
          </a:bodyPr>
          <a:lstStyle/>
          <a:p>
            <a:pPr>
              <a:buSzPct val="112121"/>
            </a:pPr>
            <a:r>
              <a:rPr lang="en" sz="3600" dirty="0">
                <a:solidFill>
                  <a:schemeClr val="lt1"/>
                </a:solidFill>
                <a:latin typeface="Arial"/>
                <a:ea typeface="Arial"/>
                <a:cs typeface="Arial"/>
                <a:sym typeface="Arial"/>
              </a:rPr>
              <a:t>US News &amp; World Report Op Ed: Oct. 30, 2024*</a:t>
            </a:r>
            <a:endParaRPr sz="3600" dirty="0">
              <a:solidFill>
                <a:schemeClr val="lt1"/>
              </a:solidFill>
              <a:latin typeface="Arial"/>
              <a:ea typeface="Arial"/>
              <a:cs typeface="Arial"/>
              <a:sym typeface="Arial"/>
            </a:endParaRPr>
          </a:p>
        </p:txBody>
      </p:sp>
      <p:pic>
        <p:nvPicPr>
          <p:cNvPr id="259" name="Google Shape;259;p13"/>
          <p:cNvPicPr preferRelativeResize="0"/>
          <p:nvPr/>
        </p:nvPicPr>
        <p:blipFill rotWithShape="1">
          <a:blip r:embed="rId4">
            <a:alphaModFix/>
          </a:blip>
          <a:srcRect b="17650"/>
          <a:stretch/>
        </p:blipFill>
        <p:spPr>
          <a:xfrm>
            <a:off x="555658" y="1704531"/>
            <a:ext cx="7265380" cy="3704047"/>
          </a:xfrm>
          <a:prstGeom prst="rect">
            <a:avLst/>
          </a:prstGeom>
          <a:noFill/>
          <a:ln>
            <a:noFill/>
          </a:ln>
        </p:spPr>
      </p:pic>
      <p:sp>
        <p:nvSpPr>
          <p:cNvPr id="260" name="Google Shape;260;p13"/>
          <p:cNvSpPr txBox="1"/>
          <p:nvPr/>
        </p:nvSpPr>
        <p:spPr>
          <a:xfrm>
            <a:off x="8437419" y="2044045"/>
            <a:ext cx="302176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000000"/>
                </a:solidFill>
                <a:effectLst/>
                <a:uLnTx/>
                <a:uFillTx/>
                <a:latin typeface="Arial"/>
                <a:cs typeface="Arial"/>
                <a:sym typeface="Arial"/>
              </a:rPr>
              <a:t>https://</a:t>
            </a:r>
            <a:r>
              <a:rPr kumimoji="0" lang="en" sz="1400" b="1" i="0" u="none" strike="noStrike" kern="0" cap="none" spc="0" normalizeH="0" baseline="0" noProof="0" dirty="0" err="1">
                <a:ln>
                  <a:noFill/>
                </a:ln>
                <a:solidFill>
                  <a:srgbClr val="000000"/>
                </a:solidFill>
                <a:effectLst/>
                <a:uLnTx/>
                <a:uFillTx/>
                <a:latin typeface="Arial"/>
                <a:cs typeface="Arial"/>
                <a:sym typeface="Arial"/>
              </a:rPr>
              <a:t>www.usnews.com</a:t>
            </a:r>
            <a:r>
              <a:rPr kumimoji="0" lang="en" sz="1400" b="1" i="0" u="none" strike="noStrike" kern="0" cap="none" spc="0" normalizeH="0" baseline="0" noProof="0" dirty="0">
                <a:ln>
                  <a:noFill/>
                </a:ln>
                <a:solidFill>
                  <a:srgbClr val="000000"/>
                </a:solidFill>
                <a:effectLst/>
                <a:uLnTx/>
                <a:uFillTx/>
                <a:latin typeface="Arial"/>
                <a:cs typeface="Arial"/>
                <a:sym typeface="Arial"/>
              </a:rPr>
              <a:t>/news/health-news/articles/</a:t>
            </a:r>
            <a:r>
              <a:rPr kumimoji="0" lang="en" sz="1400" b="1" i="0" u="none" strike="noStrike" kern="0" cap="none" spc="0" normalizeH="0" baseline="0" noProof="0" dirty="0">
                <a:ln>
                  <a:noFill/>
                </a:ln>
                <a:solidFill>
                  <a:srgbClr val="FF0000"/>
                </a:solidFill>
                <a:effectLst/>
                <a:uLnTx/>
                <a:uFillTx/>
                <a:latin typeface="Arial"/>
                <a:cs typeface="Arial"/>
                <a:sym typeface="Arial"/>
              </a:rPr>
              <a:t>2024-10-30</a:t>
            </a:r>
            <a:r>
              <a:rPr kumimoji="0" lang="en" sz="1400" b="1" i="0" u="none" strike="noStrike" kern="0" cap="none" spc="0" normalizeH="0" baseline="0" noProof="0" dirty="0">
                <a:ln>
                  <a:noFill/>
                </a:ln>
                <a:solidFill>
                  <a:srgbClr val="000000"/>
                </a:solidFill>
                <a:effectLst/>
                <a:uLnTx/>
                <a:uFillTx/>
                <a:latin typeface="Arial"/>
                <a:cs typeface="Arial"/>
                <a:sym typeface="Arial"/>
              </a:rPr>
              <a:t>/doctors-its-your-turn-to-tackle-nutrition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1" name="Google Shape;261;p13"/>
          <p:cNvSpPr txBox="1"/>
          <p:nvPr/>
        </p:nvSpPr>
        <p:spPr>
          <a:xfrm>
            <a:off x="670741" y="5475280"/>
            <a:ext cx="7811778"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000000"/>
                </a:solidFill>
                <a:effectLst/>
                <a:uLnTx/>
                <a:uFillTx/>
                <a:latin typeface="Arial"/>
                <a:cs typeface="Arial"/>
                <a:sym typeface="Arial"/>
              </a:rPr>
              <a:t>Co-authors: Rep. Jim McGovern, Emily Broad Leib, David Eisenberg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2" name="Google Shape;262;p13"/>
          <p:cNvSpPr txBox="1"/>
          <p:nvPr/>
        </p:nvSpPr>
        <p:spPr>
          <a:xfrm>
            <a:off x="728358" y="6310552"/>
            <a:ext cx="4081567"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1" u="none" strike="noStrike" kern="0" cap="none" spc="0" normalizeH="0" baseline="0" noProof="0" dirty="0">
                <a:ln>
                  <a:noFill/>
                </a:ln>
                <a:solidFill>
                  <a:srgbClr val="000000"/>
                </a:solidFill>
                <a:effectLst/>
                <a:uLnTx/>
                <a:uFillTx/>
                <a:latin typeface="Arial"/>
                <a:cs typeface="Arial"/>
                <a:sym typeface="Arial"/>
              </a:rPr>
              <a:t>*</a:t>
            </a:r>
            <a:r>
              <a:rPr kumimoji="0" lang="en" sz="1400" b="0" i="1" u="none" strike="noStrike" kern="0" cap="none" spc="0" normalizeH="0" baseline="0" noProof="0" dirty="0" err="1">
                <a:ln>
                  <a:noFill/>
                </a:ln>
                <a:solidFill>
                  <a:srgbClr val="000000"/>
                </a:solidFill>
                <a:effectLst/>
                <a:uLnTx/>
                <a:uFillTx/>
                <a:latin typeface="Arial"/>
                <a:cs typeface="Arial"/>
                <a:sym typeface="Arial"/>
              </a:rPr>
              <a:t>usnews.com</a:t>
            </a:r>
            <a:r>
              <a:rPr kumimoji="0" lang="en" sz="1400" b="0" i="1" u="none" strike="noStrike" kern="0" cap="none" spc="0" normalizeH="0" baseline="0" noProof="0" dirty="0">
                <a:ln>
                  <a:noFill/>
                </a:ln>
                <a:solidFill>
                  <a:srgbClr val="000000"/>
                </a:solidFill>
                <a:effectLst/>
                <a:uLnTx/>
                <a:uFillTx/>
                <a:latin typeface="Arial"/>
                <a:cs typeface="Arial"/>
                <a:sym typeface="Arial"/>
              </a:rPr>
              <a:t> receives &gt;42 million monthly views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a:extLst>
            <a:ext uri="{FF2B5EF4-FFF2-40B4-BE49-F238E27FC236}">
              <a16:creationId xmlns:a16="http://schemas.microsoft.com/office/drawing/2014/main" id="{66A03846-5096-FD6F-1D8C-BE72ED8471B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7EB2758-5937-597E-14E5-F2E9976EE06B}"/>
              </a:ext>
            </a:extLst>
          </p:cNvPr>
          <p:cNvPicPr>
            <a:picLocks noChangeAspect="1"/>
          </p:cNvPicPr>
          <p:nvPr/>
        </p:nvPicPr>
        <p:blipFill>
          <a:blip r:embed="rId3"/>
          <a:stretch>
            <a:fillRect/>
          </a:stretch>
        </p:blipFill>
        <p:spPr>
          <a:xfrm>
            <a:off x="885371" y="-1"/>
            <a:ext cx="10441992" cy="6934135"/>
          </a:xfrm>
          <a:prstGeom prst="rect">
            <a:avLst/>
          </a:prstGeom>
        </p:spPr>
      </p:pic>
      <p:sp>
        <p:nvSpPr>
          <p:cNvPr id="2" name="Google Shape;150;p24">
            <a:extLst>
              <a:ext uri="{FF2B5EF4-FFF2-40B4-BE49-F238E27FC236}">
                <a16:creationId xmlns:a16="http://schemas.microsoft.com/office/drawing/2014/main" id="{E25E04FE-0F75-90F4-7F5E-67A880BE79E9}"/>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1049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E5A8"/>
        </a:solidFill>
        <a:effectLst/>
      </p:bgPr>
    </p:bg>
    <p:spTree>
      <p:nvGrpSpPr>
        <p:cNvPr id="1" name="Shape 126">
          <a:extLst>
            <a:ext uri="{FF2B5EF4-FFF2-40B4-BE49-F238E27FC236}">
              <a16:creationId xmlns:a16="http://schemas.microsoft.com/office/drawing/2014/main" id="{FCA04FFA-41B1-32D4-EBE0-DE5CB2BA8A19}"/>
            </a:ext>
          </a:extLst>
        </p:cNvPr>
        <p:cNvGrpSpPr/>
        <p:nvPr/>
      </p:nvGrpSpPr>
      <p:grpSpPr>
        <a:xfrm>
          <a:off x="0" y="0"/>
          <a:ext cx="0" cy="0"/>
          <a:chOff x="0" y="0"/>
          <a:chExt cx="0" cy="0"/>
        </a:xfrm>
      </p:grpSpPr>
      <p:pic>
        <p:nvPicPr>
          <p:cNvPr id="127" name="Google Shape;127;p23">
            <a:extLst>
              <a:ext uri="{FF2B5EF4-FFF2-40B4-BE49-F238E27FC236}">
                <a16:creationId xmlns:a16="http://schemas.microsoft.com/office/drawing/2014/main" id="{2A859440-1E84-9601-AB40-D630596B7C7C}"/>
              </a:ext>
            </a:extLst>
          </p:cNvPr>
          <p:cNvPicPr preferRelativeResize="0"/>
          <p:nvPr/>
        </p:nvPicPr>
        <p:blipFill rotWithShape="1">
          <a:blip r:embed="rId3">
            <a:alphaModFix/>
          </a:blip>
          <a:srcRect r="10365"/>
          <a:stretch/>
        </p:blipFill>
        <p:spPr>
          <a:xfrm>
            <a:off x="0" y="0"/>
            <a:ext cx="12192000" cy="6858000"/>
          </a:xfrm>
          <a:prstGeom prst="rect">
            <a:avLst/>
          </a:prstGeom>
          <a:noFill/>
          <a:ln>
            <a:noFill/>
          </a:ln>
        </p:spPr>
      </p:pic>
      <p:sp>
        <p:nvSpPr>
          <p:cNvPr id="128" name="Google Shape;128;p23">
            <a:extLst>
              <a:ext uri="{FF2B5EF4-FFF2-40B4-BE49-F238E27FC236}">
                <a16:creationId xmlns:a16="http://schemas.microsoft.com/office/drawing/2014/main" id="{C0C72311-CE87-ECBB-7C70-C209E80766DF}"/>
              </a:ext>
            </a:extLst>
          </p:cNvPr>
          <p:cNvSpPr txBox="1"/>
          <p:nvPr/>
        </p:nvSpPr>
        <p:spPr>
          <a:xfrm>
            <a:off x="1066800" y="117314"/>
            <a:ext cx="10058400" cy="64971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rPr>
              <a:t>Background, Rationale,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rPr>
              <a:t>Methods, Primary Findings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rPr>
              <a:t>and Implications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3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rPr>
              <a:t> </a:t>
            </a:r>
            <a:r>
              <a:rPr kumimoji="0" lang="en-US" sz="2400" b="0" i="0" u="sng" strike="noStrike" kern="100" cap="none" spc="0" normalizeH="0" baseline="0" noProof="0" dirty="0">
                <a:ln>
                  <a:noFill/>
                </a:ln>
                <a:solidFill>
                  <a:srgbClr val="0000FF"/>
                </a:solidFill>
                <a:effectLst/>
                <a:uLnTx/>
                <a:uFillTx/>
                <a:latin typeface="Arial" panose="020B0604020202020204" pitchFamily="34" charset="0"/>
                <a:ea typeface="Aptos" panose="020B0004020202020204" pitchFamily="34" charset="0"/>
                <a:cs typeface="Times New Roman" panose="02020603050405020304" pitchFamily="18" charset="0"/>
                <a:sym typeface="Arial"/>
                <a:hlinkClick r:id="rId4"/>
              </a:rPr>
              <a:t>https://jamanetwork.com/journals/jamanetworkopen/fullarticle/2824217</a:t>
            </a:r>
            <a:endParaRPr kumimoji="0" lang="en-US" sz="240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E3A52"/>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E3A52"/>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E3A52"/>
                </a:solidFill>
                <a:effectLst/>
                <a:uLnTx/>
                <a:uFillTx/>
                <a:latin typeface="Calibri"/>
                <a:ea typeface="Calibri"/>
                <a:cs typeface="Calibri"/>
                <a:sym typeface="Calibri"/>
              </a:rPr>
              <a:t>David Eisenberg, MD</a:t>
            </a:r>
            <a:endParaRPr kumimoji="0" sz="2800" b="1" i="0" u="none" strike="noStrike" kern="0" cap="none" spc="0" normalizeH="0" baseline="0" noProof="0" dirty="0">
              <a:ln>
                <a:noFill/>
              </a:ln>
              <a:solidFill>
                <a:srgbClr val="0E3A52"/>
              </a:solidFill>
              <a:effectLst/>
              <a:uLnTx/>
              <a:uFillTx/>
              <a:latin typeface="Calibri"/>
              <a:ea typeface="Calibri"/>
              <a:cs typeface="Calibri"/>
              <a:sym typeface="Calibri"/>
            </a:endParaRP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2300" b="0" i="0" u="none" strike="noStrike" kern="0" cap="none" spc="0" normalizeH="0" baseline="0" noProof="0" dirty="0">
                <a:ln>
                  <a:noFill/>
                </a:ln>
                <a:solidFill>
                  <a:srgbClr val="0E3A52"/>
                </a:solidFill>
                <a:effectLst/>
                <a:uLnTx/>
                <a:uFillTx/>
                <a:latin typeface="Calibri"/>
                <a:ea typeface="Calibri"/>
                <a:cs typeface="Calibri"/>
                <a:sym typeface="Calibri"/>
              </a:rPr>
              <a:t>Director, Culinary Nutrition </a:t>
            </a:r>
            <a:endParaRPr kumimoji="0" sz="1700" b="0" i="0" u="none" strike="noStrike" kern="0" cap="none" spc="0" normalizeH="0" baseline="0" noProof="0" dirty="0">
              <a:ln>
                <a:noFill/>
              </a:ln>
              <a:solidFill>
                <a:srgbClr val="0E3A52"/>
              </a:solidFill>
              <a:effectLst/>
              <a:uLnTx/>
              <a:uFillTx/>
              <a:latin typeface="Calibri"/>
              <a:ea typeface="Calibri"/>
              <a:cs typeface="Calibri"/>
              <a:sym typeface="Calibri"/>
            </a:endParaRP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2300" b="0" i="0" u="none" strike="noStrike" kern="0" cap="none" spc="0" normalizeH="0" baseline="0" noProof="0" dirty="0">
                <a:ln>
                  <a:noFill/>
                </a:ln>
                <a:solidFill>
                  <a:srgbClr val="0E3A52"/>
                </a:solidFill>
                <a:effectLst/>
                <a:uLnTx/>
                <a:uFillTx/>
                <a:latin typeface="Calibri"/>
                <a:ea typeface="Calibri"/>
                <a:cs typeface="Calibri"/>
                <a:sym typeface="Calibri"/>
              </a:rPr>
              <a:t>Harvard T.H. Chan School of Public Health</a:t>
            </a: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endParaRPr kumimoji="0" lang="en" sz="2300" b="0" i="0" u="none" strike="noStrike" kern="0" cap="none" spc="0" normalizeH="0" baseline="0" noProof="0" dirty="0">
              <a:ln>
                <a:noFill/>
              </a:ln>
              <a:solidFill>
                <a:srgbClr val="0E3A52"/>
              </a:solidFill>
              <a:effectLst/>
              <a:uLnTx/>
              <a:uFillTx/>
              <a:latin typeface="Calibri"/>
              <a:ea typeface="Calibri"/>
              <a:cs typeface="Calibri"/>
              <a:sym typeface="Calibri"/>
            </a:endParaRP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2300" b="0" i="0" u="none" strike="noStrike" kern="0" cap="none" spc="0" normalizeH="0" baseline="0" noProof="0" dirty="0">
                <a:ln>
                  <a:noFill/>
                </a:ln>
                <a:solidFill>
                  <a:srgbClr val="0E3A52"/>
                </a:solidFill>
                <a:effectLst/>
                <a:uLnTx/>
                <a:uFillTx/>
                <a:latin typeface="Calibri"/>
                <a:ea typeface="Calibri"/>
                <a:cs typeface="Calibri"/>
                <a:sym typeface="Calibri"/>
              </a:rPr>
              <a:t>		</a:t>
            </a:r>
            <a:r>
              <a:rPr kumimoji="0" lang="en" sz="2300" b="0" i="0" u="none" strike="noStrike" kern="0" cap="none" spc="0" normalizeH="0" baseline="0" noProof="0" dirty="0">
                <a:ln>
                  <a:noFill/>
                </a:ln>
                <a:solidFill>
                  <a:srgbClr val="C00000"/>
                </a:solidFill>
                <a:effectLst/>
                <a:uLnTx/>
                <a:uFillTx/>
                <a:latin typeface="Calibri"/>
                <a:ea typeface="Calibri"/>
                <a:cs typeface="Calibri"/>
                <a:sym typeface="Calibri"/>
              </a:rPr>
              <a:t>2025 International Conference on Integrative Medicine &amp; Health</a:t>
            </a:r>
            <a:endParaRPr kumimoji="0" sz="1700" b="0" i="0" u="none" strike="noStrike" kern="0" cap="none" spc="0" normalizeH="0" baseline="0" noProof="0" dirty="0">
              <a:ln>
                <a:noFill/>
              </a:ln>
              <a:solidFill>
                <a:srgbClr val="C00000"/>
              </a:solidFill>
              <a:effectLst/>
              <a:uLnTx/>
              <a:uFillTx/>
              <a:latin typeface="Calibri"/>
              <a:ea typeface="Calibri"/>
              <a:cs typeface="Calibri"/>
              <a:sym typeface="Calibri"/>
            </a:endParaRP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endParaRPr kumimoji="0" sz="2300" b="0" i="0" u="none" strike="noStrike" kern="0" cap="none" spc="0" normalizeH="0" baseline="0" noProof="0" dirty="0">
              <a:ln>
                <a:noFill/>
              </a:ln>
              <a:solidFill>
                <a:srgbClr val="0E3A52"/>
              </a:solidFill>
              <a:effectLst/>
              <a:uLnTx/>
              <a:uFillTx/>
              <a:latin typeface="Calibri"/>
              <a:ea typeface="Calibri"/>
              <a:cs typeface="Calibri"/>
              <a:sym typeface="Calibri"/>
            </a:endParaRPr>
          </a:p>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2300" b="0" i="0" u="none" strike="noStrike" kern="0" cap="none" spc="0" normalizeH="0" baseline="0" noProof="0" dirty="0">
                <a:ln>
                  <a:noFill/>
                </a:ln>
                <a:solidFill>
                  <a:srgbClr val="0E3A52"/>
                </a:solidFill>
                <a:effectLst/>
                <a:uLnTx/>
                <a:uFillTx/>
                <a:latin typeface="Calibri"/>
                <a:ea typeface="Calibri"/>
                <a:cs typeface="Calibri"/>
                <a:sym typeface="Calibri"/>
              </a:rPr>
              <a:t>March 6, 2025</a:t>
            </a:r>
            <a:endParaRPr kumimoji="0" sz="1700" b="0" i="0" u="none" strike="noStrike" kern="0" cap="none" spc="0" normalizeH="0" baseline="0" noProof="0" dirty="0">
              <a:ln>
                <a:noFill/>
              </a:ln>
              <a:solidFill>
                <a:srgbClr val="0E3A52"/>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50;p24">
            <a:extLst>
              <a:ext uri="{FF2B5EF4-FFF2-40B4-BE49-F238E27FC236}">
                <a16:creationId xmlns:a16="http://schemas.microsoft.com/office/drawing/2014/main" id="{1F4915AB-0443-00FA-B374-E5B47088F624}"/>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50558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4" name="Google Shape;1629;p143">
            <a:extLst>
              <a:ext uri="{FF2B5EF4-FFF2-40B4-BE49-F238E27FC236}">
                <a16:creationId xmlns:a16="http://schemas.microsoft.com/office/drawing/2014/main" id="{4793C68C-FFC2-9542-3DDB-BC62885CAA52}"/>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 name="Google Shape;269;p14"/>
          <p:cNvSpPr txBox="1">
            <a:spLocks noGrp="1"/>
          </p:cNvSpPr>
          <p:nvPr>
            <p:ph type="body" idx="1"/>
          </p:nvPr>
        </p:nvSpPr>
        <p:spPr>
          <a:xfrm>
            <a:off x="726784" y="1609591"/>
            <a:ext cx="11309573" cy="3483629"/>
          </a:xfrm>
          <a:prstGeom prst="rect">
            <a:avLst/>
          </a:prstGeom>
          <a:noFill/>
          <a:ln>
            <a:noFill/>
          </a:ln>
        </p:spPr>
        <p:txBody>
          <a:bodyPr spcFirstLastPara="1" vert="horz" wrap="square" lIns="68575" tIns="34275" rIns="68575" bIns="34275" rtlCol="0" anchor="t" anchorCtr="0">
            <a:noAutofit/>
          </a:bodyPr>
          <a:lstStyle/>
          <a:p>
            <a:pPr marL="38100" indent="0">
              <a:buNone/>
            </a:pPr>
            <a:r>
              <a:rPr lang="en" dirty="0">
                <a:latin typeface="Arial"/>
                <a:ea typeface="Arial"/>
                <a:cs typeface="Arial"/>
                <a:sym typeface="Arial"/>
              </a:rPr>
              <a:t>“</a:t>
            </a:r>
            <a:r>
              <a:rPr lang="en" dirty="0">
                <a:solidFill>
                  <a:srgbClr val="1A1D26"/>
                </a:solidFill>
                <a:latin typeface="Arial"/>
                <a:ea typeface="Arial"/>
                <a:cs typeface="Arial"/>
                <a:sym typeface="Arial"/>
              </a:rPr>
              <a:t>Imagine a world where </a:t>
            </a:r>
            <a:r>
              <a:rPr lang="en" b="1" dirty="0">
                <a:solidFill>
                  <a:schemeClr val="accent5"/>
                </a:solidFill>
                <a:latin typeface="Arial"/>
                <a:ea typeface="Arial"/>
                <a:cs typeface="Arial"/>
                <a:sym typeface="Arial"/>
              </a:rPr>
              <a:t>physicians</a:t>
            </a:r>
            <a:r>
              <a:rPr lang="en" dirty="0">
                <a:solidFill>
                  <a:srgbClr val="1A1D26"/>
                </a:solidFill>
                <a:latin typeface="Arial"/>
                <a:ea typeface="Arial"/>
                <a:cs typeface="Arial"/>
                <a:sym typeface="Arial"/>
              </a:rPr>
              <a:t>, working with </a:t>
            </a:r>
            <a:r>
              <a:rPr lang="en" b="1" dirty="0">
                <a:solidFill>
                  <a:schemeClr val="accent5"/>
                </a:solidFill>
                <a:latin typeface="Arial"/>
                <a:ea typeface="Arial"/>
                <a:cs typeface="Arial"/>
                <a:sym typeface="Arial"/>
              </a:rPr>
              <a:t>registered</a:t>
            </a:r>
            <a:r>
              <a:rPr lang="en" b="1" dirty="0">
                <a:solidFill>
                  <a:srgbClr val="1A1D26"/>
                </a:solidFill>
                <a:latin typeface="Arial"/>
                <a:ea typeface="Arial"/>
                <a:cs typeface="Arial"/>
                <a:sym typeface="Arial"/>
              </a:rPr>
              <a:t> </a:t>
            </a:r>
            <a:r>
              <a:rPr lang="en" b="1" dirty="0">
                <a:solidFill>
                  <a:schemeClr val="accent5"/>
                </a:solidFill>
                <a:latin typeface="Arial"/>
                <a:ea typeface="Arial"/>
                <a:cs typeface="Arial"/>
                <a:sym typeface="Arial"/>
              </a:rPr>
              <a:t>dietitians</a:t>
            </a:r>
            <a:r>
              <a:rPr lang="en" b="1" dirty="0">
                <a:solidFill>
                  <a:srgbClr val="1A1D26"/>
                </a:solidFill>
                <a:latin typeface="Arial"/>
                <a:ea typeface="Arial"/>
                <a:cs typeface="Arial"/>
                <a:sym typeface="Arial"/>
              </a:rPr>
              <a:t> </a:t>
            </a:r>
            <a:r>
              <a:rPr lang="en" dirty="0">
                <a:solidFill>
                  <a:srgbClr val="1A1D26"/>
                </a:solidFill>
                <a:latin typeface="Arial"/>
                <a:ea typeface="Arial"/>
                <a:cs typeface="Arial"/>
                <a:sym typeface="Arial"/>
              </a:rPr>
              <a:t>and other experts, routinely counsel patients on food choices and suggest menu options and </a:t>
            </a:r>
            <a:r>
              <a:rPr lang="en" b="1" dirty="0">
                <a:solidFill>
                  <a:schemeClr val="accent5"/>
                </a:solidFill>
                <a:latin typeface="Arial"/>
                <a:ea typeface="Arial"/>
                <a:cs typeface="Arial"/>
                <a:sym typeface="Arial"/>
              </a:rPr>
              <a:t>recipes that are healthy, delicious, affordable and easy to prepare</a:t>
            </a:r>
            <a:r>
              <a:rPr lang="en" dirty="0">
                <a:solidFill>
                  <a:srgbClr val="1A1D26"/>
                </a:solidFill>
                <a:latin typeface="Arial"/>
                <a:ea typeface="Arial"/>
                <a:cs typeface="Arial"/>
                <a:sym typeface="Arial"/>
              </a:rPr>
              <a:t>.”</a:t>
            </a:r>
            <a:endParaRPr dirty="0"/>
          </a:p>
          <a:p>
            <a:pPr marL="38100" indent="0">
              <a:buNone/>
            </a:pPr>
            <a:endParaRPr dirty="0">
              <a:solidFill>
                <a:srgbClr val="1A1D26"/>
              </a:solidFill>
              <a:latin typeface="Arial"/>
              <a:ea typeface="Arial"/>
              <a:cs typeface="Arial"/>
              <a:sym typeface="Arial"/>
            </a:endParaRPr>
          </a:p>
          <a:p>
            <a:pPr marL="38100" indent="0">
              <a:buNone/>
            </a:pPr>
            <a:r>
              <a:rPr lang="en" dirty="0">
                <a:solidFill>
                  <a:srgbClr val="1A1D26"/>
                </a:solidFill>
                <a:latin typeface="Arial"/>
                <a:ea typeface="Arial"/>
                <a:cs typeface="Arial"/>
                <a:sym typeface="Arial"/>
              </a:rPr>
              <a:t>“Imagine a world where food is embraced as a key part of disease prevention and health promotion, and where more </a:t>
            </a:r>
            <a:r>
              <a:rPr lang="en" b="1" dirty="0">
                <a:solidFill>
                  <a:schemeClr val="accent5"/>
                </a:solidFill>
                <a:latin typeface="Arial"/>
                <a:ea typeface="Arial"/>
                <a:cs typeface="Arial"/>
                <a:sym typeface="Arial"/>
              </a:rPr>
              <a:t>medical schools and hospitals incorporate </a:t>
            </a:r>
            <a:r>
              <a:rPr lang="en" b="1" u="sng" dirty="0">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teaching kitchens</a:t>
            </a:r>
            <a:r>
              <a:rPr lang="en" b="1" dirty="0">
                <a:solidFill>
                  <a:schemeClr val="accent5"/>
                </a:solidFill>
                <a:latin typeface="Arial"/>
                <a:ea typeface="Arial"/>
                <a:cs typeface="Arial"/>
                <a:sym typeface="Arial"/>
              </a:rPr>
              <a:t>* as experiential learning laboratories</a:t>
            </a:r>
            <a:r>
              <a:rPr lang="en" dirty="0">
                <a:solidFill>
                  <a:srgbClr val="1A1D26"/>
                </a:solidFill>
                <a:latin typeface="Arial"/>
                <a:ea typeface="Arial"/>
                <a:cs typeface="Arial"/>
                <a:sym typeface="Arial"/>
              </a:rPr>
              <a:t> where trainees, staff and patients can learn to help others – and themselves – make </a:t>
            </a:r>
            <a:r>
              <a:rPr lang="en" u="sng" dirty="0">
                <a:solidFill>
                  <a:schemeClr val="hlink"/>
                </a:solidFill>
                <a:latin typeface="Arial"/>
                <a:ea typeface="Arial"/>
                <a:cs typeface="Arial"/>
                <a:sym typeface="Arial"/>
                <a:hlinkClick r:id="rId4"/>
              </a:rPr>
              <a:t>healthier food choices</a:t>
            </a:r>
            <a:r>
              <a:rPr lang="en" dirty="0">
                <a:solidFill>
                  <a:srgbClr val="1A1D26"/>
                </a:solidFill>
                <a:latin typeface="Arial"/>
                <a:ea typeface="Arial"/>
                <a:cs typeface="Arial"/>
                <a:sym typeface="Arial"/>
              </a:rPr>
              <a:t>.”</a:t>
            </a:r>
            <a:endParaRPr dirty="0">
              <a:latin typeface="Arial"/>
              <a:ea typeface="Arial"/>
              <a:cs typeface="Arial"/>
              <a:sym typeface="Arial"/>
            </a:endParaRPr>
          </a:p>
          <a:p>
            <a:pPr marL="342900" indent="-165100">
              <a:buNone/>
            </a:pPr>
            <a:endParaRPr dirty="0">
              <a:latin typeface="Arial"/>
              <a:ea typeface="Arial"/>
              <a:cs typeface="Arial"/>
              <a:sym typeface="Arial"/>
            </a:endParaRPr>
          </a:p>
        </p:txBody>
      </p:sp>
      <p:sp>
        <p:nvSpPr>
          <p:cNvPr id="271" name="Google Shape;271;p14"/>
          <p:cNvSpPr txBox="1"/>
          <p:nvPr/>
        </p:nvSpPr>
        <p:spPr>
          <a:xfrm>
            <a:off x="754455" y="6213136"/>
            <a:ext cx="178927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1" u="none" strike="noStrike" kern="0" cap="none" spc="0" normalizeH="0" baseline="0" noProof="0" dirty="0">
                <a:ln>
                  <a:noFill/>
                </a:ln>
                <a:solidFill>
                  <a:srgbClr val="000000"/>
                </a:solidFill>
                <a:effectLst/>
                <a:uLnTx/>
                <a:uFillTx/>
                <a:latin typeface="Arial"/>
                <a:cs typeface="Arial"/>
                <a:sym typeface="Arial"/>
              </a:rPr>
              <a:t>*link to TKC website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8" name="Google Shape;268;p14"/>
          <p:cNvSpPr txBox="1">
            <a:spLocks noGrp="1"/>
          </p:cNvSpPr>
          <p:nvPr>
            <p:ph type="title"/>
          </p:nvPr>
        </p:nvSpPr>
        <p:spPr>
          <a:xfrm>
            <a:off x="648963" y="471593"/>
            <a:ext cx="8520525" cy="572625"/>
          </a:xfrm>
          <a:prstGeom prst="rect">
            <a:avLst/>
          </a:prstGeom>
          <a:noFill/>
          <a:ln>
            <a:noFill/>
          </a:ln>
        </p:spPr>
        <p:txBody>
          <a:bodyPr spcFirstLastPara="1" vert="horz" wrap="square" lIns="68575" tIns="34275" rIns="68575" bIns="34275" rtlCol="0" anchor="ctr" anchorCtr="0">
            <a:noAutofit/>
          </a:bodyPr>
          <a:lstStyle/>
          <a:p>
            <a:r>
              <a:rPr lang="en" sz="4000" dirty="0">
                <a:solidFill>
                  <a:schemeClr val="lt1"/>
                </a:solidFill>
                <a:latin typeface="Arial"/>
                <a:ea typeface="Arial"/>
                <a:cs typeface="Arial"/>
                <a:sym typeface="Arial"/>
              </a:rPr>
              <a:t>Op Ed Highlights</a:t>
            </a:r>
            <a:endParaRPr sz="4000" dirty="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5E7AA48E-0FDF-13A3-95FC-65B1FAA9117C}"/>
            </a:ext>
          </a:extLst>
        </p:cNvPr>
        <p:cNvGrpSpPr/>
        <p:nvPr/>
      </p:nvGrpSpPr>
      <p:grpSpPr>
        <a:xfrm>
          <a:off x="0" y="0"/>
          <a:ext cx="0" cy="0"/>
          <a:chOff x="0" y="0"/>
          <a:chExt cx="0" cy="0"/>
        </a:xfrm>
      </p:grpSpPr>
      <p:sp>
        <p:nvSpPr>
          <p:cNvPr id="3" name="Google Shape;1629;p143">
            <a:extLst>
              <a:ext uri="{FF2B5EF4-FFF2-40B4-BE49-F238E27FC236}">
                <a16:creationId xmlns:a16="http://schemas.microsoft.com/office/drawing/2014/main" id="{EC4E59A1-C4CA-447C-4E52-EE1FD5501DC3}"/>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16">
            <a:extLst>
              <a:ext uri="{FF2B5EF4-FFF2-40B4-BE49-F238E27FC236}">
                <a16:creationId xmlns:a16="http://schemas.microsoft.com/office/drawing/2014/main" id="{BB5BB02B-DABB-2048-9E82-DBD1FC0EDA1F}"/>
              </a:ext>
            </a:extLst>
          </p:cNvPr>
          <p:cNvSpPr txBox="1">
            <a:spLocks noGrp="1"/>
          </p:cNvSpPr>
          <p:nvPr>
            <p:ph type="title"/>
          </p:nvPr>
        </p:nvSpPr>
        <p:spPr>
          <a:xfrm>
            <a:off x="610014" y="433356"/>
            <a:ext cx="10751891" cy="623400"/>
          </a:xfrm>
          <a:prstGeom prst="rect">
            <a:avLst/>
          </a:prstGeom>
          <a:noFill/>
          <a:ln>
            <a:noFill/>
          </a:ln>
        </p:spPr>
        <p:txBody>
          <a:bodyPr spcFirstLastPara="1" vert="horz" wrap="square" lIns="91425" tIns="91425" rIns="91425" bIns="91425" rtlCol="0" anchor="t" anchorCtr="0">
            <a:noAutofit/>
          </a:bodyPr>
          <a:lstStyle/>
          <a:p>
            <a:pPr>
              <a:buSzPts val="3330"/>
            </a:pPr>
            <a:r>
              <a:rPr lang="en" sz="3600" dirty="0">
                <a:solidFill>
                  <a:schemeClr val="lt1"/>
                </a:solidFill>
                <a:latin typeface="Arial"/>
                <a:ea typeface="Arial"/>
                <a:cs typeface="Arial"/>
                <a:sym typeface="Arial"/>
              </a:rPr>
              <a:t>Implications Regarding Teaching Kitchens</a:t>
            </a:r>
            <a:endParaRPr sz="3600" dirty="0">
              <a:solidFill>
                <a:schemeClr val="lt1"/>
              </a:solidFill>
              <a:latin typeface="Arial"/>
              <a:ea typeface="Arial"/>
              <a:cs typeface="Arial"/>
              <a:sym typeface="Arial"/>
            </a:endParaRPr>
          </a:p>
        </p:txBody>
      </p:sp>
      <p:sp>
        <p:nvSpPr>
          <p:cNvPr id="286" name="Google Shape;286;p16">
            <a:extLst>
              <a:ext uri="{FF2B5EF4-FFF2-40B4-BE49-F238E27FC236}">
                <a16:creationId xmlns:a16="http://schemas.microsoft.com/office/drawing/2014/main" id="{21A1F1B6-F72A-FD42-F441-DD9C68EC1619}"/>
              </a:ext>
            </a:extLst>
          </p:cNvPr>
          <p:cNvSpPr txBox="1"/>
          <p:nvPr/>
        </p:nvSpPr>
        <p:spPr>
          <a:xfrm>
            <a:off x="1417767" y="1880009"/>
            <a:ext cx="9691220" cy="4033382"/>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2400"/>
              <a:buFont typeface="Arial"/>
              <a:buNone/>
              <a:tabLst/>
              <a:defRPr/>
            </a:pPr>
            <a:r>
              <a:rPr kumimoji="0" lang="en-US" sz="3200" b="1" i="0" u="none" strike="noStrike" kern="0" cap="none" spc="0" normalizeH="0" baseline="0" noProof="0" dirty="0">
                <a:ln>
                  <a:noFill/>
                </a:ln>
                <a:solidFill>
                  <a:srgbClr val="000000"/>
                </a:solidFill>
                <a:effectLst/>
                <a:uLnTx/>
                <a:uFillTx/>
                <a:latin typeface="Lato"/>
                <a:ea typeface="Lato"/>
                <a:cs typeface="Lato"/>
                <a:sym typeface="Lato"/>
              </a:rPr>
              <a:t>Having published a Consensus on Nutrition Competencies in JAMA Network Open </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2400"/>
              <a:buFont typeface="Arial"/>
              <a:buNone/>
              <a:tabLst/>
              <a:defRPr/>
            </a:pPr>
            <a:r>
              <a:rPr kumimoji="0" lang="en-US" sz="3200" b="1" i="0" u="none" strike="noStrike" kern="0" cap="none" spc="0" normalizeH="0" baseline="0" noProof="0" dirty="0">
                <a:ln>
                  <a:noFill/>
                </a:ln>
                <a:solidFill>
                  <a:srgbClr val="000000"/>
                </a:solidFill>
                <a:effectLst/>
                <a:uLnTx/>
                <a:uFillTx/>
                <a:latin typeface="Lato"/>
                <a:ea typeface="Lato"/>
                <a:cs typeface="Lato"/>
                <a:sym typeface="Lato"/>
              </a:rPr>
              <a:t>When physicians are ultimately required to demonstrate competencies in advising patients about food choices,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2400"/>
              <a:buFont typeface="Arial"/>
              <a:buNone/>
              <a:tabLst/>
              <a:defRPr/>
            </a:pPr>
            <a:r>
              <a:rPr kumimoji="0" lang="en-US" sz="3200" b="1" i="0" u="none" strike="noStrike" kern="0" cap="none" spc="0" normalizeH="0" baseline="0" noProof="0" dirty="0">
                <a:ln>
                  <a:noFill/>
                </a:ln>
                <a:solidFill>
                  <a:srgbClr val="FF0000"/>
                </a:solidFill>
                <a:effectLst/>
                <a:uLnTx/>
                <a:uFillTx/>
                <a:latin typeface="Lato"/>
                <a:ea typeface="Lato"/>
                <a:cs typeface="Lato"/>
                <a:sym typeface="Lato"/>
              </a:rPr>
              <a:t>Teaching Kitchens will likely become essential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2400"/>
              <a:buFont typeface="Arial"/>
              <a:buNone/>
              <a:tabLst/>
              <a:defRPr/>
            </a:pPr>
            <a:r>
              <a:rPr kumimoji="0" lang="en-US" sz="3200" b="1" i="0" u="none" strike="noStrike" kern="0" cap="none" spc="0" normalizeH="0" baseline="0" noProof="0" dirty="0">
                <a:ln>
                  <a:noFill/>
                </a:ln>
                <a:solidFill>
                  <a:srgbClr val="FF0000"/>
                </a:solidFill>
                <a:effectLst/>
                <a:uLnTx/>
                <a:uFillTx/>
                <a:latin typeface="Lato"/>
                <a:ea typeface="Lato"/>
                <a:cs typeface="Lato"/>
                <a:sym typeface="Lato"/>
              </a:rPr>
              <a:t>Learning, Training, and Research Laboratories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0173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3" name="Google Shape;1629;p143">
            <a:extLst>
              <a:ext uri="{FF2B5EF4-FFF2-40B4-BE49-F238E27FC236}">
                <a16:creationId xmlns:a16="http://schemas.microsoft.com/office/drawing/2014/main" id="{8058CE3E-BD38-199E-64E4-AFDEDD8FF390}"/>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16"/>
          <p:cNvSpPr txBox="1">
            <a:spLocks noGrp="1"/>
          </p:cNvSpPr>
          <p:nvPr>
            <p:ph type="title"/>
          </p:nvPr>
        </p:nvSpPr>
        <p:spPr>
          <a:xfrm>
            <a:off x="610014" y="433356"/>
            <a:ext cx="10751891" cy="623400"/>
          </a:xfrm>
          <a:prstGeom prst="rect">
            <a:avLst/>
          </a:prstGeom>
          <a:noFill/>
          <a:ln>
            <a:noFill/>
          </a:ln>
        </p:spPr>
        <p:txBody>
          <a:bodyPr spcFirstLastPara="1" vert="horz" wrap="square" lIns="91425" tIns="91425" rIns="91425" bIns="91425" rtlCol="0" anchor="t" anchorCtr="0">
            <a:noAutofit/>
          </a:bodyPr>
          <a:lstStyle/>
          <a:p>
            <a:pPr>
              <a:buSzPts val="3330"/>
            </a:pPr>
            <a:r>
              <a:rPr lang="en" sz="3600" dirty="0">
                <a:solidFill>
                  <a:schemeClr val="lt1"/>
                </a:solidFill>
                <a:latin typeface="Arial"/>
                <a:ea typeface="Arial"/>
                <a:cs typeface="Arial"/>
                <a:sym typeface="Arial"/>
              </a:rPr>
              <a:t>                   Implications and Next Steps</a:t>
            </a:r>
            <a:endParaRPr sz="3600" dirty="0">
              <a:solidFill>
                <a:schemeClr val="lt1"/>
              </a:solidFill>
              <a:latin typeface="Arial"/>
              <a:ea typeface="Arial"/>
              <a:cs typeface="Arial"/>
              <a:sym typeface="Arial"/>
            </a:endParaRPr>
          </a:p>
        </p:txBody>
      </p:sp>
      <p:sp>
        <p:nvSpPr>
          <p:cNvPr id="286" name="Google Shape;286;p16"/>
          <p:cNvSpPr txBox="1"/>
          <p:nvPr/>
        </p:nvSpPr>
        <p:spPr>
          <a:xfrm>
            <a:off x="1256403" y="2041375"/>
            <a:ext cx="9691220" cy="3891804"/>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2400"/>
              <a:buFont typeface="Arial"/>
              <a:buNone/>
              <a:tabLst/>
              <a:defRPr/>
            </a:pPr>
            <a:r>
              <a:rPr kumimoji="0" lang="en-US" sz="5400" b="1" i="0" u="none" strike="noStrike" kern="0" cap="none" spc="0" normalizeH="0" baseline="0" noProof="0" dirty="0">
                <a:ln>
                  <a:noFill/>
                </a:ln>
                <a:solidFill>
                  <a:srgbClr val="000000"/>
                </a:solidFill>
                <a:effectLst/>
                <a:uLnTx/>
                <a:uFillTx/>
                <a:latin typeface="Lato"/>
                <a:ea typeface="Lato"/>
                <a:cs typeface="Lato"/>
                <a:sym typeface="Arial"/>
              </a:rPr>
              <a:t>Developing “Best Practices” is the logical next step.</a:t>
            </a:r>
          </a:p>
          <a:p>
            <a:pPr marL="0" marR="0" lvl="0" indent="0" algn="ctr" defTabSz="914400" rtl="0" eaLnBrk="1" fontAlgn="auto" latinLnBrk="0" hangingPunct="1">
              <a:lnSpc>
                <a:spcPct val="115000"/>
              </a:lnSpc>
              <a:spcBef>
                <a:spcPts val="0"/>
              </a:spcBef>
              <a:spcAft>
                <a:spcPts val="0"/>
              </a:spcAft>
              <a:buClr>
                <a:srgbClr val="000000"/>
              </a:buClr>
              <a:buSzPts val="2400"/>
              <a:buFont typeface="Arial"/>
              <a:buNone/>
              <a:tabLst/>
              <a:defRPr/>
            </a:pPr>
            <a:r>
              <a:rPr kumimoji="0" lang="en-US" sz="5400" b="1" i="0" u="none" strike="noStrike" kern="0" cap="none" spc="0" normalizeH="0" baseline="0" noProof="0" dirty="0">
                <a:ln>
                  <a:noFill/>
                </a:ln>
                <a:solidFill>
                  <a:srgbClr val="000000"/>
                </a:solidFill>
                <a:effectLst/>
                <a:uLnTx/>
                <a:uFillTx/>
                <a:latin typeface="Lato"/>
                <a:ea typeface="Lato"/>
                <a:cs typeface="Lato"/>
                <a:sym typeface="Arial"/>
              </a:rPr>
              <a:t>These need to be shared, summarized and disseminated.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825EC6D6-D2BB-E993-21FB-1CCBB5A22BB4}"/>
            </a:ext>
          </a:extLst>
        </p:cNvPr>
        <p:cNvGrpSpPr/>
        <p:nvPr/>
      </p:nvGrpSpPr>
      <p:grpSpPr>
        <a:xfrm>
          <a:off x="0" y="0"/>
          <a:ext cx="0" cy="0"/>
          <a:chOff x="0" y="0"/>
          <a:chExt cx="0" cy="0"/>
        </a:xfrm>
      </p:grpSpPr>
      <p:sp>
        <p:nvSpPr>
          <p:cNvPr id="3" name="Google Shape;1629;p143">
            <a:extLst>
              <a:ext uri="{FF2B5EF4-FFF2-40B4-BE49-F238E27FC236}">
                <a16:creationId xmlns:a16="http://schemas.microsoft.com/office/drawing/2014/main" id="{1F05F9CD-C36C-D61B-518D-5AA5C21BB363}"/>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16">
            <a:extLst>
              <a:ext uri="{FF2B5EF4-FFF2-40B4-BE49-F238E27FC236}">
                <a16:creationId xmlns:a16="http://schemas.microsoft.com/office/drawing/2014/main" id="{07FBA10F-94ED-362C-3EDE-0C233FE5AD8B}"/>
              </a:ext>
            </a:extLst>
          </p:cNvPr>
          <p:cNvSpPr txBox="1">
            <a:spLocks noGrp="1"/>
          </p:cNvSpPr>
          <p:nvPr>
            <p:ph type="title"/>
          </p:nvPr>
        </p:nvSpPr>
        <p:spPr>
          <a:xfrm>
            <a:off x="493282" y="258259"/>
            <a:ext cx="10751891" cy="623400"/>
          </a:xfrm>
          <a:prstGeom prst="rect">
            <a:avLst/>
          </a:prstGeom>
          <a:noFill/>
          <a:ln>
            <a:noFill/>
          </a:ln>
        </p:spPr>
        <p:txBody>
          <a:bodyPr spcFirstLastPara="1" vert="horz" wrap="square" lIns="91425" tIns="91425" rIns="91425" bIns="91425" rtlCol="0" anchor="t" anchorCtr="0">
            <a:noAutofit/>
          </a:bodyPr>
          <a:lstStyle/>
          <a:p>
            <a:pPr>
              <a:buSzPts val="3330"/>
            </a:pPr>
            <a:r>
              <a:rPr lang="en" sz="3600" dirty="0">
                <a:solidFill>
                  <a:schemeClr val="lt1"/>
                </a:solidFill>
                <a:latin typeface="Arial"/>
                <a:ea typeface="Arial"/>
                <a:cs typeface="Arial"/>
                <a:sym typeface="Arial"/>
              </a:rPr>
              <a:t>               Examples of Competency Topics </a:t>
            </a:r>
            <a:br>
              <a:rPr lang="en" sz="3600" dirty="0">
                <a:solidFill>
                  <a:schemeClr val="lt1"/>
                </a:solidFill>
                <a:latin typeface="Arial"/>
                <a:ea typeface="Arial"/>
                <a:cs typeface="Arial"/>
                <a:sym typeface="Arial"/>
              </a:rPr>
            </a:br>
            <a:r>
              <a:rPr lang="en" sz="3600" dirty="0">
                <a:solidFill>
                  <a:schemeClr val="lt1"/>
                </a:solidFill>
                <a:latin typeface="Arial"/>
                <a:ea typeface="Arial"/>
                <a:cs typeface="Arial"/>
                <a:sym typeface="Arial"/>
              </a:rPr>
              <a:t>                     Requiring Best Practices </a:t>
            </a:r>
            <a:endParaRPr sz="3600" dirty="0">
              <a:solidFill>
                <a:schemeClr val="lt1"/>
              </a:solidFill>
              <a:latin typeface="Arial"/>
              <a:ea typeface="Arial"/>
              <a:cs typeface="Arial"/>
              <a:sym typeface="Arial"/>
            </a:endParaRPr>
          </a:p>
        </p:txBody>
      </p:sp>
      <p:sp>
        <p:nvSpPr>
          <p:cNvPr id="2" name="Google Shape;1714;p152">
            <a:extLst>
              <a:ext uri="{FF2B5EF4-FFF2-40B4-BE49-F238E27FC236}">
                <a16:creationId xmlns:a16="http://schemas.microsoft.com/office/drawing/2014/main" id="{42286655-1EC8-6925-F380-9665B198A5E6}"/>
              </a:ext>
            </a:extLst>
          </p:cNvPr>
          <p:cNvSpPr txBox="1">
            <a:spLocks noGrp="1"/>
          </p:cNvSpPr>
          <p:nvPr>
            <p:ph type="body" idx="1"/>
          </p:nvPr>
        </p:nvSpPr>
        <p:spPr>
          <a:xfrm>
            <a:off x="547761" y="1739038"/>
            <a:ext cx="11378349" cy="4013438"/>
          </a:xfrm>
          <a:prstGeom prst="rect">
            <a:avLst/>
          </a:prstGeom>
          <a:noFill/>
          <a:ln>
            <a:noFill/>
          </a:ln>
        </p:spPr>
        <p:txBody>
          <a:bodyPr spcFirstLastPara="1" wrap="square" lIns="91425" tIns="91425" rIns="91425" bIns="91425" anchor="t" anchorCtr="0">
            <a:noAutofit/>
          </a:bodyPr>
          <a:lstStyle/>
          <a:p>
            <a:pPr marL="249553" indent="0">
              <a:lnSpc>
                <a:spcPct val="100000"/>
              </a:lnSpc>
              <a:spcBef>
                <a:spcPts val="1200"/>
              </a:spcBef>
              <a:buClr>
                <a:srgbClr val="0E3A52"/>
              </a:buClr>
              <a:buSzPct val="75000"/>
              <a:buNone/>
            </a:pPr>
            <a:r>
              <a:rPr lang="en" sz="2400" b="1" dirty="0">
                <a:solidFill>
                  <a:schemeClr val="tx1"/>
                </a:solidFill>
                <a:latin typeface="+mn-lt"/>
              </a:rPr>
              <a:t>Foundational Nutritional Knowledge:</a:t>
            </a:r>
            <a:endParaRPr lang="en" sz="600" b="1" dirty="0">
              <a:solidFill>
                <a:schemeClr val="tx1"/>
              </a:solidFill>
              <a:latin typeface="+mn-lt"/>
            </a:endParaRP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What to eat &amp; drink more of, less of, and why (which proteins, carbs, fats…)</a:t>
            </a:r>
          </a:p>
          <a:p>
            <a:pPr marL="535296" indent="-285743">
              <a:lnSpc>
                <a:spcPct val="100000"/>
              </a:lnSpc>
              <a:spcBef>
                <a:spcPts val="2400"/>
              </a:spcBef>
              <a:buClr>
                <a:srgbClr val="0E3A52"/>
              </a:buClr>
              <a:buSzPct val="75000"/>
              <a:buFont typeface="Calibri"/>
              <a:buChar char="●"/>
            </a:pPr>
            <a:r>
              <a:rPr lang="en-US" sz="2400" dirty="0">
                <a:solidFill>
                  <a:schemeClr val="tx1"/>
                </a:solidFill>
                <a:latin typeface="+mn-lt"/>
              </a:rPr>
              <a:t>Current Nutrition Controversies (Eggs, Organic, UPF’s)</a:t>
            </a:r>
          </a:p>
          <a:p>
            <a:pPr marL="535296" indent="-285743">
              <a:lnSpc>
                <a:spcPct val="100000"/>
              </a:lnSpc>
              <a:spcBef>
                <a:spcPts val="2400"/>
              </a:spcBef>
              <a:buClr>
                <a:srgbClr val="0E3A52"/>
              </a:buClr>
              <a:buSzPct val="75000"/>
              <a:buFont typeface="Calibri"/>
              <a:buChar char="●"/>
            </a:pPr>
            <a:r>
              <a:rPr lang="en-US" sz="2400" dirty="0">
                <a:solidFill>
                  <a:schemeClr val="tx1"/>
                </a:solidFill>
                <a:latin typeface="+mn-lt"/>
              </a:rPr>
              <a:t>Prescribing GLP-1 Meds in Combination with Diet and Exercise</a:t>
            </a:r>
          </a:p>
          <a:p>
            <a:pPr marL="535296" indent="-285743">
              <a:lnSpc>
                <a:spcPct val="100000"/>
              </a:lnSpc>
              <a:spcBef>
                <a:spcPts val="2400"/>
              </a:spcBef>
              <a:buClr>
                <a:srgbClr val="0E3A52"/>
              </a:buClr>
              <a:buSzPct val="75000"/>
              <a:buFont typeface="Calibri"/>
              <a:buChar char="●"/>
            </a:pPr>
            <a:r>
              <a:rPr lang="en-US" sz="2400" dirty="0">
                <a:solidFill>
                  <a:schemeClr val="tx1"/>
                </a:solidFill>
                <a:latin typeface="+mn-lt"/>
              </a:rPr>
              <a:t>Health Effects of Alcohol (and popular dietary supplements)</a:t>
            </a:r>
          </a:p>
          <a:p>
            <a:pPr marL="535296" indent="-285743">
              <a:lnSpc>
                <a:spcPct val="100000"/>
              </a:lnSpc>
              <a:spcBef>
                <a:spcPts val="2400"/>
              </a:spcBef>
              <a:buClr>
                <a:srgbClr val="0E3A52"/>
              </a:buClr>
              <a:buSzPct val="75000"/>
              <a:buFont typeface="Calibri"/>
              <a:buChar char="●"/>
            </a:pPr>
            <a:r>
              <a:rPr lang="en-US" sz="2400" dirty="0">
                <a:solidFill>
                  <a:schemeClr val="tx1"/>
                </a:solidFill>
                <a:latin typeface="+mn-lt"/>
              </a:rPr>
              <a:t>Optimizing Our Microbiomes</a:t>
            </a:r>
          </a:p>
          <a:p>
            <a:pPr marL="535296" indent="-285743">
              <a:lnSpc>
                <a:spcPct val="100000"/>
              </a:lnSpc>
              <a:spcBef>
                <a:spcPts val="2400"/>
              </a:spcBef>
              <a:buClr>
                <a:srgbClr val="0E3A52"/>
              </a:buClr>
              <a:buSzPct val="75000"/>
              <a:buFont typeface="Calibri"/>
              <a:buChar char="●"/>
            </a:pPr>
            <a:r>
              <a:rPr lang="en-US" sz="2400" dirty="0">
                <a:solidFill>
                  <a:schemeClr val="tx1"/>
                </a:solidFill>
                <a:latin typeface="+mn-lt"/>
              </a:rPr>
              <a:t>What to know about fad diets and how to talk with patients about them</a:t>
            </a:r>
          </a:p>
        </p:txBody>
      </p:sp>
    </p:spTree>
    <p:extLst>
      <p:ext uri="{BB962C8B-B14F-4D97-AF65-F5344CB8AC3E}">
        <p14:creationId xmlns:p14="http://schemas.microsoft.com/office/powerpoint/2010/main" val="3493602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B6712CC3-54AB-D95A-1687-A949D24919F7}"/>
            </a:ext>
          </a:extLst>
        </p:cNvPr>
        <p:cNvGrpSpPr/>
        <p:nvPr/>
      </p:nvGrpSpPr>
      <p:grpSpPr>
        <a:xfrm>
          <a:off x="0" y="0"/>
          <a:ext cx="0" cy="0"/>
          <a:chOff x="0" y="0"/>
          <a:chExt cx="0" cy="0"/>
        </a:xfrm>
      </p:grpSpPr>
      <p:sp>
        <p:nvSpPr>
          <p:cNvPr id="3" name="Google Shape;1629;p143">
            <a:extLst>
              <a:ext uri="{FF2B5EF4-FFF2-40B4-BE49-F238E27FC236}">
                <a16:creationId xmlns:a16="http://schemas.microsoft.com/office/drawing/2014/main" id="{8533E764-B642-5A91-3420-6A6DC6A4C629}"/>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16">
            <a:extLst>
              <a:ext uri="{FF2B5EF4-FFF2-40B4-BE49-F238E27FC236}">
                <a16:creationId xmlns:a16="http://schemas.microsoft.com/office/drawing/2014/main" id="{31B62BF6-D2B3-67F2-9671-DA75818335B2}"/>
              </a:ext>
            </a:extLst>
          </p:cNvPr>
          <p:cNvSpPr txBox="1">
            <a:spLocks noGrp="1"/>
          </p:cNvSpPr>
          <p:nvPr>
            <p:ph type="title"/>
          </p:nvPr>
        </p:nvSpPr>
        <p:spPr>
          <a:xfrm>
            <a:off x="493282" y="258259"/>
            <a:ext cx="10751891" cy="623400"/>
          </a:xfrm>
          <a:prstGeom prst="rect">
            <a:avLst/>
          </a:prstGeom>
          <a:noFill/>
          <a:ln>
            <a:noFill/>
          </a:ln>
        </p:spPr>
        <p:txBody>
          <a:bodyPr spcFirstLastPara="1" vert="horz" wrap="square" lIns="91425" tIns="91425" rIns="91425" bIns="91425" rtlCol="0" anchor="t" anchorCtr="0">
            <a:noAutofit/>
          </a:bodyPr>
          <a:lstStyle/>
          <a:p>
            <a:pPr>
              <a:buSzPts val="3330"/>
            </a:pPr>
            <a:r>
              <a:rPr lang="en-US" sz="3600" dirty="0">
                <a:solidFill>
                  <a:schemeClr val="lt1"/>
                </a:solidFill>
                <a:latin typeface="Arial"/>
                <a:ea typeface="Arial"/>
                <a:cs typeface="Arial"/>
                <a:sym typeface="Arial"/>
              </a:rPr>
              <a:t>              Examples of Competency Topics</a:t>
            </a:r>
            <a:br>
              <a:rPr lang="en-US" sz="3600" dirty="0">
                <a:solidFill>
                  <a:schemeClr val="lt1"/>
                </a:solidFill>
                <a:latin typeface="Arial"/>
                <a:ea typeface="Arial"/>
                <a:cs typeface="Arial"/>
                <a:sym typeface="Arial"/>
              </a:rPr>
            </a:br>
            <a:r>
              <a:rPr lang="en-US" sz="3600" dirty="0">
                <a:solidFill>
                  <a:schemeClr val="lt1"/>
                </a:solidFill>
                <a:latin typeface="Arial"/>
                <a:ea typeface="Arial"/>
                <a:cs typeface="Arial"/>
                <a:sym typeface="Arial"/>
              </a:rPr>
              <a:t>                    Requiring Best Practices</a:t>
            </a:r>
            <a:endParaRPr sz="3600" dirty="0">
              <a:solidFill>
                <a:schemeClr val="lt1"/>
              </a:solidFill>
              <a:latin typeface="Arial"/>
              <a:ea typeface="Arial"/>
              <a:cs typeface="Arial"/>
              <a:sym typeface="Arial"/>
            </a:endParaRPr>
          </a:p>
        </p:txBody>
      </p:sp>
      <p:sp>
        <p:nvSpPr>
          <p:cNvPr id="2" name="Google Shape;1714;p152">
            <a:extLst>
              <a:ext uri="{FF2B5EF4-FFF2-40B4-BE49-F238E27FC236}">
                <a16:creationId xmlns:a16="http://schemas.microsoft.com/office/drawing/2014/main" id="{A7ED9B95-4BCA-96CA-F953-63AD2D8A7BD0}"/>
              </a:ext>
            </a:extLst>
          </p:cNvPr>
          <p:cNvSpPr txBox="1">
            <a:spLocks noGrp="1"/>
          </p:cNvSpPr>
          <p:nvPr>
            <p:ph type="body" idx="1"/>
          </p:nvPr>
        </p:nvSpPr>
        <p:spPr>
          <a:xfrm>
            <a:off x="547761" y="1749924"/>
            <a:ext cx="11378349" cy="4013438"/>
          </a:xfrm>
          <a:prstGeom prst="rect">
            <a:avLst/>
          </a:prstGeom>
          <a:noFill/>
          <a:ln>
            <a:noFill/>
          </a:ln>
        </p:spPr>
        <p:txBody>
          <a:bodyPr spcFirstLastPara="1" wrap="square" lIns="91425" tIns="91425" rIns="91425" bIns="91425" anchor="t" anchorCtr="0">
            <a:noAutofit/>
          </a:bodyPr>
          <a:lstStyle/>
          <a:p>
            <a:pPr marL="249553" indent="0">
              <a:lnSpc>
                <a:spcPct val="100000"/>
              </a:lnSpc>
              <a:spcBef>
                <a:spcPts val="1200"/>
              </a:spcBef>
              <a:buClr>
                <a:srgbClr val="0E3A52"/>
              </a:buClr>
              <a:buSzPct val="75000"/>
              <a:buNone/>
            </a:pPr>
            <a:r>
              <a:rPr lang="en" sz="2400" b="1" dirty="0">
                <a:solidFill>
                  <a:schemeClr val="tx1"/>
                </a:solidFill>
                <a:latin typeface="+mn-lt"/>
              </a:rPr>
              <a:t>Nutrition Assessment and Diagnosis</a:t>
            </a:r>
          </a:p>
          <a:p>
            <a:pPr marL="249553" indent="0">
              <a:lnSpc>
                <a:spcPct val="100000"/>
              </a:lnSpc>
              <a:spcBef>
                <a:spcPts val="1200"/>
              </a:spcBef>
              <a:buClr>
                <a:srgbClr val="0E3A52"/>
              </a:buClr>
              <a:buSzPct val="75000"/>
              <a:buNone/>
            </a:pPr>
            <a:endParaRPr lang="en" sz="600" b="1" dirty="0">
              <a:solidFill>
                <a:schemeClr val="tx1"/>
              </a:solidFill>
              <a:latin typeface="+mn-lt"/>
            </a:endParaRP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Biometric and Anthropometric Measurements </a:t>
            </a:r>
          </a:p>
          <a:p>
            <a:pPr marL="249553" indent="0">
              <a:lnSpc>
                <a:spcPct val="100000"/>
              </a:lnSpc>
              <a:spcBef>
                <a:spcPts val="1200"/>
              </a:spcBef>
              <a:buClr>
                <a:srgbClr val="0E3A52"/>
              </a:buClr>
              <a:buSzPct val="75000"/>
              <a:buNone/>
            </a:pPr>
            <a:r>
              <a:rPr lang="en-US" sz="2400" dirty="0">
                <a:solidFill>
                  <a:schemeClr val="tx1"/>
                </a:solidFill>
                <a:latin typeface="+mn-lt"/>
              </a:rPr>
              <a:t>   to assess Nutritional Status</a:t>
            </a: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Screening for Food and Nutritional Insecurity</a:t>
            </a: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Relevant Social Determinants of Health for individual patients</a:t>
            </a: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How to perform these assessments effectively and non-judgmentally</a:t>
            </a:r>
          </a:p>
          <a:p>
            <a:pPr marL="249553" indent="0">
              <a:lnSpc>
                <a:spcPct val="100000"/>
              </a:lnSpc>
              <a:spcBef>
                <a:spcPts val="1200"/>
              </a:spcBef>
              <a:buClr>
                <a:srgbClr val="0E3A52"/>
              </a:buClr>
              <a:buSzPct val="75000"/>
              <a:buNone/>
            </a:pPr>
            <a:endParaRPr lang="en-US" sz="2400" dirty="0">
              <a:solidFill>
                <a:schemeClr val="tx1"/>
              </a:solidFill>
              <a:latin typeface="+mn-lt"/>
            </a:endParaRPr>
          </a:p>
        </p:txBody>
      </p:sp>
    </p:spTree>
    <p:extLst>
      <p:ext uri="{BB962C8B-B14F-4D97-AF65-F5344CB8AC3E}">
        <p14:creationId xmlns:p14="http://schemas.microsoft.com/office/powerpoint/2010/main" val="1240286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B8FD647D-5511-A379-0CFA-2DCCDB655D17}"/>
            </a:ext>
          </a:extLst>
        </p:cNvPr>
        <p:cNvGrpSpPr/>
        <p:nvPr/>
      </p:nvGrpSpPr>
      <p:grpSpPr>
        <a:xfrm>
          <a:off x="0" y="0"/>
          <a:ext cx="0" cy="0"/>
          <a:chOff x="0" y="0"/>
          <a:chExt cx="0" cy="0"/>
        </a:xfrm>
      </p:grpSpPr>
      <p:sp>
        <p:nvSpPr>
          <p:cNvPr id="3" name="Google Shape;1629;p143">
            <a:extLst>
              <a:ext uri="{FF2B5EF4-FFF2-40B4-BE49-F238E27FC236}">
                <a16:creationId xmlns:a16="http://schemas.microsoft.com/office/drawing/2014/main" id="{C1A2F410-E4AC-08D5-0987-28578796A679}"/>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16">
            <a:extLst>
              <a:ext uri="{FF2B5EF4-FFF2-40B4-BE49-F238E27FC236}">
                <a16:creationId xmlns:a16="http://schemas.microsoft.com/office/drawing/2014/main" id="{68C660F1-2EA2-8010-4975-F1FD9D663BFF}"/>
              </a:ext>
            </a:extLst>
          </p:cNvPr>
          <p:cNvSpPr txBox="1">
            <a:spLocks noGrp="1"/>
          </p:cNvSpPr>
          <p:nvPr>
            <p:ph type="title"/>
          </p:nvPr>
        </p:nvSpPr>
        <p:spPr>
          <a:xfrm>
            <a:off x="493282" y="258259"/>
            <a:ext cx="10751891" cy="623400"/>
          </a:xfrm>
          <a:prstGeom prst="rect">
            <a:avLst/>
          </a:prstGeom>
          <a:noFill/>
          <a:ln>
            <a:noFill/>
          </a:ln>
        </p:spPr>
        <p:txBody>
          <a:bodyPr spcFirstLastPara="1" vert="horz" wrap="square" lIns="91425" tIns="91425" rIns="91425" bIns="91425" rtlCol="0" anchor="t" anchorCtr="0">
            <a:noAutofit/>
          </a:bodyPr>
          <a:lstStyle/>
          <a:p>
            <a:pPr>
              <a:buSzPts val="3330"/>
            </a:pPr>
            <a:r>
              <a:rPr lang="en-US" sz="3600" dirty="0">
                <a:solidFill>
                  <a:schemeClr val="lt1"/>
                </a:solidFill>
                <a:latin typeface="Arial"/>
                <a:ea typeface="Arial"/>
                <a:cs typeface="Arial"/>
                <a:sym typeface="Arial"/>
              </a:rPr>
              <a:t>             Examples of Competency Topics</a:t>
            </a:r>
            <a:br>
              <a:rPr lang="en-US" sz="3600" dirty="0">
                <a:solidFill>
                  <a:schemeClr val="lt1"/>
                </a:solidFill>
                <a:latin typeface="Arial"/>
                <a:ea typeface="Arial"/>
                <a:cs typeface="Arial"/>
                <a:sym typeface="Arial"/>
              </a:rPr>
            </a:br>
            <a:r>
              <a:rPr lang="en-US" sz="3600" dirty="0">
                <a:solidFill>
                  <a:schemeClr val="lt1"/>
                </a:solidFill>
                <a:latin typeface="Arial"/>
                <a:ea typeface="Arial"/>
                <a:cs typeface="Arial"/>
                <a:sym typeface="Arial"/>
              </a:rPr>
              <a:t>                    Requiring Best Practices</a:t>
            </a:r>
            <a:endParaRPr sz="3600" dirty="0">
              <a:solidFill>
                <a:schemeClr val="lt1"/>
              </a:solidFill>
              <a:latin typeface="Arial"/>
              <a:ea typeface="Arial"/>
              <a:cs typeface="Arial"/>
              <a:sym typeface="Arial"/>
            </a:endParaRPr>
          </a:p>
        </p:txBody>
      </p:sp>
      <p:sp>
        <p:nvSpPr>
          <p:cNvPr id="2" name="Google Shape;1714;p152">
            <a:extLst>
              <a:ext uri="{FF2B5EF4-FFF2-40B4-BE49-F238E27FC236}">
                <a16:creationId xmlns:a16="http://schemas.microsoft.com/office/drawing/2014/main" id="{8C85FFF5-7232-ACBE-9AEA-1F427E87FB0D}"/>
              </a:ext>
            </a:extLst>
          </p:cNvPr>
          <p:cNvSpPr txBox="1">
            <a:spLocks noGrp="1"/>
          </p:cNvSpPr>
          <p:nvPr>
            <p:ph type="body" idx="1"/>
          </p:nvPr>
        </p:nvSpPr>
        <p:spPr>
          <a:xfrm>
            <a:off x="547761" y="1739038"/>
            <a:ext cx="11378349" cy="4013438"/>
          </a:xfrm>
          <a:prstGeom prst="rect">
            <a:avLst/>
          </a:prstGeom>
          <a:noFill/>
          <a:ln>
            <a:noFill/>
          </a:ln>
        </p:spPr>
        <p:txBody>
          <a:bodyPr spcFirstLastPara="1" wrap="square" lIns="91425" tIns="91425" rIns="91425" bIns="91425" anchor="t" anchorCtr="0">
            <a:noAutofit/>
          </a:bodyPr>
          <a:lstStyle/>
          <a:p>
            <a:pPr marL="249553" indent="0">
              <a:lnSpc>
                <a:spcPct val="100000"/>
              </a:lnSpc>
              <a:spcBef>
                <a:spcPts val="1200"/>
              </a:spcBef>
              <a:buClr>
                <a:srgbClr val="0E3A52"/>
              </a:buClr>
              <a:buSzPct val="75000"/>
              <a:buNone/>
            </a:pPr>
            <a:r>
              <a:rPr lang="en" sz="2400" b="1" dirty="0">
                <a:solidFill>
                  <a:schemeClr val="tx1"/>
                </a:solidFill>
                <a:latin typeface="+mn-lt"/>
              </a:rPr>
              <a:t>Communication Skills</a:t>
            </a:r>
          </a:p>
          <a:p>
            <a:pPr marL="249553" indent="0">
              <a:lnSpc>
                <a:spcPct val="100000"/>
              </a:lnSpc>
              <a:spcBef>
                <a:spcPts val="1200"/>
              </a:spcBef>
              <a:buClr>
                <a:srgbClr val="0E3A52"/>
              </a:buClr>
              <a:buSzPct val="75000"/>
              <a:buNone/>
            </a:pPr>
            <a:endParaRPr lang="en" sz="600" b="1" dirty="0">
              <a:solidFill>
                <a:schemeClr val="tx1"/>
              </a:solidFill>
              <a:latin typeface="+mn-lt"/>
            </a:endParaRP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How to take a better Food History? </a:t>
            </a: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How to discuss food / diet / weight with cultural sensitivity, empathy-and without being judgmental?</a:t>
            </a: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How to apply motivational interviewing and coaching skills?</a:t>
            </a:r>
          </a:p>
          <a:p>
            <a:pPr marL="535296" indent="-285743">
              <a:lnSpc>
                <a:spcPct val="100000"/>
              </a:lnSpc>
              <a:spcBef>
                <a:spcPts val="1200"/>
              </a:spcBef>
              <a:buClr>
                <a:srgbClr val="0E3A52"/>
              </a:buClr>
              <a:buSzPct val="75000"/>
              <a:buFont typeface="Calibri"/>
              <a:buChar char="●"/>
            </a:pPr>
            <a:r>
              <a:rPr lang="en-US" sz="2400" b="1" dirty="0">
                <a:solidFill>
                  <a:schemeClr val="tx1"/>
                </a:solidFill>
                <a:latin typeface="+mn-lt"/>
              </a:rPr>
              <a:t>How to meet patients where they are to establish trust</a:t>
            </a:r>
            <a:r>
              <a:rPr lang="en-US" sz="2400" dirty="0">
                <a:solidFill>
                  <a:schemeClr val="tx1"/>
                </a:solidFill>
                <a:latin typeface="+mn-lt"/>
              </a:rPr>
              <a:t>.</a:t>
            </a:r>
          </a:p>
          <a:p>
            <a:pPr marL="249553" indent="0">
              <a:lnSpc>
                <a:spcPct val="100000"/>
              </a:lnSpc>
              <a:spcBef>
                <a:spcPts val="1200"/>
              </a:spcBef>
              <a:buClr>
                <a:srgbClr val="0E3A52"/>
              </a:buClr>
              <a:buSzPct val="75000"/>
              <a:buNone/>
            </a:pPr>
            <a:endParaRPr lang="en-US" sz="800" dirty="0">
              <a:solidFill>
                <a:schemeClr val="tx1"/>
              </a:solidFill>
              <a:latin typeface="+mn-lt"/>
            </a:endParaRPr>
          </a:p>
        </p:txBody>
      </p:sp>
    </p:spTree>
    <p:extLst>
      <p:ext uri="{BB962C8B-B14F-4D97-AF65-F5344CB8AC3E}">
        <p14:creationId xmlns:p14="http://schemas.microsoft.com/office/powerpoint/2010/main" val="3026117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76C1DE0F-1019-A278-4505-11A9475B1D4D}"/>
            </a:ext>
          </a:extLst>
        </p:cNvPr>
        <p:cNvGrpSpPr/>
        <p:nvPr/>
      </p:nvGrpSpPr>
      <p:grpSpPr>
        <a:xfrm>
          <a:off x="0" y="0"/>
          <a:ext cx="0" cy="0"/>
          <a:chOff x="0" y="0"/>
          <a:chExt cx="0" cy="0"/>
        </a:xfrm>
      </p:grpSpPr>
      <p:sp>
        <p:nvSpPr>
          <p:cNvPr id="3" name="Google Shape;1629;p143">
            <a:extLst>
              <a:ext uri="{FF2B5EF4-FFF2-40B4-BE49-F238E27FC236}">
                <a16:creationId xmlns:a16="http://schemas.microsoft.com/office/drawing/2014/main" id="{97023810-F7AD-0EDF-4ABF-3E3942748C1E}"/>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16">
            <a:extLst>
              <a:ext uri="{FF2B5EF4-FFF2-40B4-BE49-F238E27FC236}">
                <a16:creationId xmlns:a16="http://schemas.microsoft.com/office/drawing/2014/main" id="{3C8BD187-AEE9-F1D5-BD50-5233EFEFD702}"/>
              </a:ext>
            </a:extLst>
          </p:cNvPr>
          <p:cNvSpPr txBox="1">
            <a:spLocks noGrp="1"/>
          </p:cNvSpPr>
          <p:nvPr>
            <p:ph type="title"/>
          </p:nvPr>
        </p:nvSpPr>
        <p:spPr>
          <a:xfrm>
            <a:off x="493282" y="258259"/>
            <a:ext cx="10751891" cy="623400"/>
          </a:xfrm>
          <a:prstGeom prst="rect">
            <a:avLst/>
          </a:prstGeom>
          <a:noFill/>
          <a:ln>
            <a:noFill/>
          </a:ln>
        </p:spPr>
        <p:txBody>
          <a:bodyPr spcFirstLastPara="1" vert="horz" wrap="square" lIns="91425" tIns="91425" rIns="91425" bIns="91425" rtlCol="0" anchor="t" anchorCtr="0">
            <a:noAutofit/>
          </a:bodyPr>
          <a:lstStyle/>
          <a:p>
            <a:pPr>
              <a:buSzPts val="3330"/>
            </a:pPr>
            <a:r>
              <a:rPr lang="en-US" sz="3600" dirty="0">
                <a:solidFill>
                  <a:schemeClr val="lt1"/>
                </a:solidFill>
                <a:latin typeface="Arial"/>
                <a:ea typeface="Arial"/>
                <a:cs typeface="Arial"/>
                <a:sym typeface="Arial"/>
              </a:rPr>
              <a:t>              Examples of Competency Topics</a:t>
            </a:r>
            <a:br>
              <a:rPr lang="en-US" sz="3600" dirty="0">
                <a:solidFill>
                  <a:schemeClr val="lt1"/>
                </a:solidFill>
                <a:latin typeface="Arial"/>
                <a:ea typeface="Arial"/>
                <a:cs typeface="Arial"/>
                <a:sym typeface="Arial"/>
              </a:rPr>
            </a:br>
            <a:r>
              <a:rPr lang="en-US" sz="3600" dirty="0">
                <a:solidFill>
                  <a:schemeClr val="lt1"/>
                </a:solidFill>
                <a:latin typeface="Arial"/>
                <a:ea typeface="Arial"/>
                <a:cs typeface="Arial"/>
                <a:sym typeface="Arial"/>
              </a:rPr>
              <a:t>                    Requiring Best Practices</a:t>
            </a:r>
            <a:endParaRPr sz="3600" dirty="0">
              <a:solidFill>
                <a:schemeClr val="lt1"/>
              </a:solidFill>
              <a:latin typeface="Arial"/>
              <a:ea typeface="Arial"/>
              <a:cs typeface="Arial"/>
              <a:sym typeface="Arial"/>
            </a:endParaRPr>
          </a:p>
        </p:txBody>
      </p:sp>
      <p:sp>
        <p:nvSpPr>
          <p:cNvPr id="2" name="Google Shape;1714;p152">
            <a:extLst>
              <a:ext uri="{FF2B5EF4-FFF2-40B4-BE49-F238E27FC236}">
                <a16:creationId xmlns:a16="http://schemas.microsoft.com/office/drawing/2014/main" id="{98F180D9-48FA-D967-0346-098358E56BB5}"/>
              </a:ext>
            </a:extLst>
          </p:cNvPr>
          <p:cNvSpPr txBox="1">
            <a:spLocks noGrp="1"/>
          </p:cNvSpPr>
          <p:nvPr>
            <p:ph type="body" idx="1"/>
          </p:nvPr>
        </p:nvSpPr>
        <p:spPr>
          <a:xfrm>
            <a:off x="547761" y="1739038"/>
            <a:ext cx="11378349" cy="4013438"/>
          </a:xfrm>
          <a:prstGeom prst="rect">
            <a:avLst/>
          </a:prstGeom>
          <a:noFill/>
          <a:ln>
            <a:noFill/>
          </a:ln>
        </p:spPr>
        <p:txBody>
          <a:bodyPr spcFirstLastPara="1" wrap="square" lIns="91425" tIns="91425" rIns="91425" bIns="91425" anchor="t" anchorCtr="0">
            <a:noAutofit/>
          </a:bodyPr>
          <a:lstStyle/>
          <a:p>
            <a:pPr marL="249553" indent="0">
              <a:lnSpc>
                <a:spcPct val="100000"/>
              </a:lnSpc>
              <a:spcBef>
                <a:spcPts val="1200"/>
              </a:spcBef>
              <a:buClr>
                <a:srgbClr val="0E3A52"/>
              </a:buClr>
              <a:buSzPct val="75000"/>
              <a:buNone/>
            </a:pPr>
            <a:r>
              <a:rPr lang="en" sz="2400" b="1" dirty="0">
                <a:solidFill>
                  <a:schemeClr val="tx1"/>
                </a:solidFill>
                <a:latin typeface="+mn-lt"/>
              </a:rPr>
              <a:t>Public Health Nutrition</a:t>
            </a:r>
          </a:p>
          <a:p>
            <a:pPr marL="249553" indent="0">
              <a:lnSpc>
                <a:spcPct val="100000"/>
              </a:lnSpc>
              <a:spcBef>
                <a:spcPts val="1200"/>
              </a:spcBef>
              <a:buClr>
                <a:srgbClr val="0E3A52"/>
              </a:buClr>
              <a:buSzPct val="75000"/>
              <a:buNone/>
            </a:pPr>
            <a:endParaRPr lang="en" sz="600" b="1" dirty="0">
              <a:solidFill>
                <a:schemeClr val="tx1"/>
              </a:solidFill>
              <a:latin typeface="+mn-lt"/>
            </a:endParaRP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Social determinants of health (Again!)</a:t>
            </a: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How food environments impact behaviors and outcomes</a:t>
            </a: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How core principles of a healthy dietary pattern can be applied to all cultures and cuisines </a:t>
            </a: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How to access healthier food options; and, how to shop for these (reading labels, reading menus, accessing local/seasonal foods….)</a:t>
            </a: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How a “Planetary Diet” can be pursued (and enjoyed!) by all</a:t>
            </a:r>
          </a:p>
          <a:p>
            <a:pPr marL="249553" indent="0">
              <a:lnSpc>
                <a:spcPct val="100000"/>
              </a:lnSpc>
              <a:spcBef>
                <a:spcPts val="1200"/>
              </a:spcBef>
              <a:buClr>
                <a:srgbClr val="0E3A52"/>
              </a:buClr>
              <a:buSzPct val="75000"/>
              <a:buNone/>
            </a:pPr>
            <a:endParaRPr lang="en-US" sz="2400" dirty="0">
              <a:solidFill>
                <a:schemeClr val="tx1"/>
              </a:solidFill>
              <a:latin typeface="+mn-lt"/>
            </a:endParaRPr>
          </a:p>
        </p:txBody>
      </p:sp>
    </p:spTree>
    <p:extLst>
      <p:ext uri="{BB962C8B-B14F-4D97-AF65-F5344CB8AC3E}">
        <p14:creationId xmlns:p14="http://schemas.microsoft.com/office/powerpoint/2010/main" val="4078409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BCB26189-1D29-A9DF-DCAC-3670D0CD1F9D}"/>
            </a:ext>
          </a:extLst>
        </p:cNvPr>
        <p:cNvGrpSpPr/>
        <p:nvPr/>
      </p:nvGrpSpPr>
      <p:grpSpPr>
        <a:xfrm>
          <a:off x="0" y="0"/>
          <a:ext cx="0" cy="0"/>
          <a:chOff x="0" y="0"/>
          <a:chExt cx="0" cy="0"/>
        </a:xfrm>
      </p:grpSpPr>
      <p:sp>
        <p:nvSpPr>
          <p:cNvPr id="3" name="Google Shape;1629;p143">
            <a:extLst>
              <a:ext uri="{FF2B5EF4-FFF2-40B4-BE49-F238E27FC236}">
                <a16:creationId xmlns:a16="http://schemas.microsoft.com/office/drawing/2014/main" id="{2574AF07-7C5D-18EC-7C13-78DF978F15C5}"/>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16">
            <a:extLst>
              <a:ext uri="{FF2B5EF4-FFF2-40B4-BE49-F238E27FC236}">
                <a16:creationId xmlns:a16="http://schemas.microsoft.com/office/drawing/2014/main" id="{3E69A17C-1591-C94E-043E-314FFCBBC7E7}"/>
              </a:ext>
            </a:extLst>
          </p:cNvPr>
          <p:cNvSpPr txBox="1">
            <a:spLocks noGrp="1"/>
          </p:cNvSpPr>
          <p:nvPr>
            <p:ph type="title"/>
          </p:nvPr>
        </p:nvSpPr>
        <p:spPr>
          <a:xfrm>
            <a:off x="493282" y="258259"/>
            <a:ext cx="10751891" cy="623400"/>
          </a:xfrm>
          <a:prstGeom prst="rect">
            <a:avLst/>
          </a:prstGeom>
          <a:noFill/>
          <a:ln>
            <a:noFill/>
          </a:ln>
        </p:spPr>
        <p:txBody>
          <a:bodyPr spcFirstLastPara="1" vert="horz" wrap="square" lIns="91425" tIns="91425" rIns="91425" bIns="91425" rtlCol="0" anchor="t" anchorCtr="0">
            <a:noAutofit/>
          </a:bodyPr>
          <a:lstStyle/>
          <a:p>
            <a:pPr>
              <a:buSzPts val="3330"/>
            </a:pPr>
            <a:r>
              <a:rPr lang="en-US" sz="3600" dirty="0">
                <a:solidFill>
                  <a:schemeClr val="lt1"/>
                </a:solidFill>
                <a:latin typeface="Arial"/>
                <a:ea typeface="Arial"/>
                <a:cs typeface="Arial"/>
                <a:sym typeface="Arial"/>
              </a:rPr>
              <a:t>                 Examples of Competency Topics</a:t>
            </a:r>
            <a:br>
              <a:rPr lang="en-US" sz="3600" dirty="0">
                <a:solidFill>
                  <a:schemeClr val="lt1"/>
                </a:solidFill>
                <a:latin typeface="Arial"/>
                <a:ea typeface="Arial"/>
                <a:cs typeface="Arial"/>
                <a:sym typeface="Arial"/>
              </a:rPr>
            </a:br>
            <a:r>
              <a:rPr lang="en-US" sz="3600" dirty="0">
                <a:solidFill>
                  <a:schemeClr val="lt1"/>
                </a:solidFill>
                <a:latin typeface="Arial"/>
                <a:ea typeface="Arial"/>
                <a:cs typeface="Arial"/>
                <a:sym typeface="Arial"/>
              </a:rPr>
              <a:t>                        Requiring Best Practices</a:t>
            </a:r>
            <a:endParaRPr sz="3600" dirty="0">
              <a:solidFill>
                <a:schemeClr val="lt1"/>
              </a:solidFill>
              <a:latin typeface="Arial"/>
              <a:ea typeface="Arial"/>
              <a:cs typeface="Arial"/>
              <a:sym typeface="Arial"/>
            </a:endParaRPr>
          </a:p>
        </p:txBody>
      </p:sp>
      <p:sp>
        <p:nvSpPr>
          <p:cNvPr id="2" name="Google Shape;1714;p152">
            <a:extLst>
              <a:ext uri="{FF2B5EF4-FFF2-40B4-BE49-F238E27FC236}">
                <a16:creationId xmlns:a16="http://schemas.microsoft.com/office/drawing/2014/main" id="{ACC6EB13-FE49-6307-5BBF-A23D85DA9196}"/>
              </a:ext>
            </a:extLst>
          </p:cNvPr>
          <p:cNvSpPr txBox="1">
            <a:spLocks noGrp="1"/>
          </p:cNvSpPr>
          <p:nvPr>
            <p:ph type="body" idx="1"/>
          </p:nvPr>
        </p:nvSpPr>
        <p:spPr>
          <a:xfrm>
            <a:off x="547761" y="1739038"/>
            <a:ext cx="11417259" cy="4013438"/>
          </a:xfrm>
          <a:prstGeom prst="rect">
            <a:avLst/>
          </a:prstGeom>
          <a:noFill/>
          <a:ln>
            <a:noFill/>
          </a:ln>
        </p:spPr>
        <p:txBody>
          <a:bodyPr spcFirstLastPara="1" wrap="square" lIns="91425" tIns="91425" rIns="91425" bIns="91425" anchor="t" anchorCtr="0">
            <a:noAutofit/>
          </a:bodyPr>
          <a:lstStyle/>
          <a:p>
            <a:pPr marL="249553" indent="0">
              <a:lnSpc>
                <a:spcPct val="100000"/>
              </a:lnSpc>
              <a:spcBef>
                <a:spcPts val="1200"/>
              </a:spcBef>
              <a:buClr>
                <a:srgbClr val="0E3A52"/>
              </a:buClr>
              <a:buSzPct val="75000"/>
              <a:buNone/>
            </a:pPr>
            <a:r>
              <a:rPr lang="en" sz="2400" b="1" dirty="0">
                <a:solidFill>
                  <a:schemeClr val="tx1"/>
                </a:solidFill>
                <a:latin typeface="+mn-lt"/>
              </a:rPr>
              <a:t>Collaborative, Transprofessional Referral and Treatment</a:t>
            </a:r>
          </a:p>
          <a:p>
            <a:pPr marL="249553" indent="0">
              <a:lnSpc>
                <a:spcPct val="100000"/>
              </a:lnSpc>
              <a:spcBef>
                <a:spcPts val="1200"/>
              </a:spcBef>
              <a:buClr>
                <a:srgbClr val="0E3A52"/>
              </a:buClr>
              <a:buSzPct val="75000"/>
              <a:buNone/>
            </a:pPr>
            <a:endParaRPr lang="en" sz="600" b="1" dirty="0">
              <a:solidFill>
                <a:schemeClr val="tx1"/>
              </a:solidFill>
              <a:latin typeface="+mn-lt"/>
            </a:endParaRP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Referrals to relevant subject matter experts (RDN’s, MD’s, chefs, exercise experts, mindfulness instructors, health coaches, local farmers, and others)</a:t>
            </a:r>
          </a:p>
          <a:p>
            <a:pPr marL="535296" indent="-285743">
              <a:lnSpc>
                <a:spcPct val="100000"/>
              </a:lnSpc>
              <a:spcBef>
                <a:spcPts val="1200"/>
              </a:spcBef>
              <a:buClr>
                <a:srgbClr val="0E3A52"/>
              </a:buClr>
              <a:buSzPct val="75000"/>
              <a:buFont typeface="Calibri"/>
              <a:buChar char="●"/>
            </a:pPr>
            <a:r>
              <a:rPr lang="en-US" sz="2400" dirty="0">
                <a:solidFill>
                  <a:schemeClr val="tx1"/>
                </a:solidFill>
                <a:latin typeface="+mn-lt"/>
              </a:rPr>
              <a:t>How Teaching Kitchens are increasingly being used as learning laboratories, train the trainer sites, and research hubs</a:t>
            </a:r>
          </a:p>
          <a:p>
            <a:pPr marL="592453" indent="-342900">
              <a:lnSpc>
                <a:spcPct val="100000"/>
              </a:lnSpc>
              <a:spcBef>
                <a:spcPts val="1200"/>
              </a:spcBef>
              <a:buClr>
                <a:srgbClr val="0E3A52"/>
              </a:buClr>
              <a:buSzPct val="75000"/>
            </a:pPr>
            <a:r>
              <a:rPr lang="en-US" sz="2400" dirty="0">
                <a:solidFill>
                  <a:schemeClr val="tx1"/>
                </a:solidFill>
                <a:latin typeface="+mn-lt"/>
              </a:rPr>
              <a:t>Referrals to local resources</a:t>
            </a:r>
          </a:p>
          <a:p>
            <a:pPr marL="592453" indent="-342900">
              <a:lnSpc>
                <a:spcPct val="100000"/>
              </a:lnSpc>
              <a:spcBef>
                <a:spcPts val="1200"/>
              </a:spcBef>
              <a:buClr>
                <a:srgbClr val="0E3A52"/>
              </a:buClr>
              <a:buSzPct val="75000"/>
            </a:pPr>
            <a:endParaRPr lang="en-US" sz="2400" dirty="0">
              <a:solidFill>
                <a:schemeClr val="tx1"/>
              </a:solidFill>
              <a:latin typeface="+mn-lt"/>
            </a:endParaRPr>
          </a:p>
          <a:p>
            <a:pPr marL="592453" indent="-342900">
              <a:lnSpc>
                <a:spcPct val="100000"/>
              </a:lnSpc>
              <a:spcBef>
                <a:spcPts val="1200"/>
              </a:spcBef>
              <a:buClr>
                <a:srgbClr val="0E3A52"/>
              </a:buClr>
              <a:buSzPct val="75000"/>
            </a:pPr>
            <a:endParaRPr lang="en-US" sz="2400" dirty="0">
              <a:solidFill>
                <a:schemeClr val="tx1"/>
              </a:solidFill>
              <a:latin typeface="+mn-lt"/>
            </a:endParaRPr>
          </a:p>
        </p:txBody>
      </p:sp>
    </p:spTree>
    <p:extLst>
      <p:ext uri="{BB962C8B-B14F-4D97-AF65-F5344CB8AC3E}">
        <p14:creationId xmlns:p14="http://schemas.microsoft.com/office/powerpoint/2010/main" val="3174194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2A581618-EA8F-57DA-6C2A-ABA502692829}"/>
            </a:ext>
          </a:extLst>
        </p:cNvPr>
        <p:cNvGrpSpPr/>
        <p:nvPr/>
      </p:nvGrpSpPr>
      <p:grpSpPr>
        <a:xfrm>
          <a:off x="0" y="0"/>
          <a:ext cx="0" cy="0"/>
          <a:chOff x="0" y="0"/>
          <a:chExt cx="0" cy="0"/>
        </a:xfrm>
      </p:grpSpPr>
      <p:sp>
        <p:nvSpPr>
          <p:cNvPr id="3" name="Google Shape;1629;p143">
            <a:extLst>
              <a:ext uri="{FF2B5EF4-FFF2-40B4-BE49-F238E27FC236}">
                <a16:creationId xmlns:a16="http://schemas.microsoft.com/office/drawing/2014/main" id="{85F7E8B3-589F-6D21-C21E-9CF198FF32E1}"/>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16">
            <a:extLst>
              <a:ext uri="{FF2B5EF4-FFF2-40B4-BE49-F238E27FC236}">
                <a16:creationId xmlns:a16="http://schemas.microsoft.com/office/drawing/2014/main" id="{34916CEE-C74F-808A-AB91-3320977CDD5B}"/>
              </a:ext>
            </a:extLst>
          </p:cNvPr>
          <p:cNvSpPr txBox="1">
            <a:spLocks noGrp="1"/>
          </p:cNvSpPr>
          <p:nvPr>
            <p:ph type="title"/>
          </p:nvPr>
        </p:nvSpPr>
        <p:spPr>
          <a:xfrm>
            <a:off x="493282" y="258259"/>
            <a:ext cx="10751891" cy="623400"/>
          </a:xfrm>
          <a:prstGeom prst="rect">
            <a:avLst/>
          </a:prstGeom>
          <a:noFill/>
          <a:ln>
            <a:noFill/>
          </a:ln>
        </p:spPr>
        <p:txBody>
          <a:bodyPr spcFirstLastPara="1" vert="horz" wrap="square" lIns="91425" tIns="91425" rIns="91425" bIns="91425" rtlCol="0" anchor="t" anchorCtr="0">
            <a:noAutofit/>
          </a:bodyPr>
          <a:lstStyle/>
          <a:p>
            <a:pPr>
              <a:buSzPts val="3330"/>
            </a:pPr>
            <a:r>
              <a:rPr lang="en-US" sz="3600" dirty="0">
                <a:solidFill>
                  <a:schemeClr val="lt1"/>
                </a:solidFill>
                <a:latin typeface="Arial"/>
                <a:ea typeface="Arial"/>
                <a:cs typeface="Arial"/>
                <a:sym typeface="Arial"/>
              </a:rPr>
              <a:t>                 Examples of Competency Topics</a:t>
            </a:r>
            <a:br>
              <a:rPr lang="en-US" sz="3600" dirty="0">
                <a:solidFill>
                  <a:schemeClr val="lt1"/>
                </a:solidFill>
                <a:latin typeface="Arial"/>
                <a:ea typeface="Arial"/>
                <a:cs typeface="Arial"/>
                <a:sym typeface="Arial"/>
              </a:rPr>
            </a:br>
            <a:r>
              <a:rPr lang="en-US" sz="3600" dirty="0">
                <a:solidFill>
                  <a:schemeClr val="lt1"/>
                </a:solidFill>
                <a:latin typeface="Arial"/>
                <a:ea typeface="Arial"/>
                <a:cs typeface="Arial"/>
                <a:sym typeface="Arial"/>
              </a:rPr>
              <a:t>                        Requiring Best Practices</a:t>
            </a:r>
            <a:endParaRPr sz="3600" dirty="0">
              <a:solidFill>
                <a:schemeClr val="lt1"/>
              </a:solidFill>
              <a:latin typeface="Arial"/>
              <a:ea typeface="Arial"/>
              <a:cs typeface="Arial"/>
              <a:sym typeface="Arial"/>
            </a:endParaRPr>
          </a:p>
        </p:txBody>
      </p:sp>
      <p:sp>
        <p:nvSpPr>
          <p:cNvPr id="2" name="Google Shape;1714;p152">
            <a:extLst>
              <a:ext uri="{FF2B5EF4-FFF2-40B4-BE49-F238E27FC236}">
                <a16:creationId xmlns:a16="http://schemas.microsoft.com/office/drawing/2014/main" id="{9BB03E57-E36B-D9FB-4D84-68A8F7F795F6}"/>
              </a:ext>
            </a:extLst>
          </p:cNvPr>
          <p:cNvSpPr txBox="1">
            <a:spLocks noGrp="1"/>
          </p:cNvSpPr>
          <p:nvPr>
            <p:ph type="body" idx="1"/>
          </p:nvPr>
        </p:nvSpPr>
        <p:spPr>
          <a:xfrm>
            <a:off x="547761" y="1739038"/>
            <a:ext cx="11417259" cy="4013438"/>
          </a:xfrm>
          <a:prstGeom prst="rect">
            <a:avLst/>
          </a:prstGeom>
          <a:noFill/>
          <a:ln>
            <a:noFill/>
          </a:ln>
        </p:spPr>
        <p:txBody>
          <a:bodyPr spcFirstLastPara="1" wrap="square" lIns="91425" tIns="91425" rIns="91425" bIns="91425" anchor="t" anchorCtr="0">
            <a:noAutofit/>
          </a:bodyPr>
          <a:lstStyle/>
          <a:p>
            <a:pPr marL="249553" indent="0" algn="ctr">
              <a:lnSpc>
                <a:spcPct val="100000"/>
              </a:lnSpc>
              <a:spcBef>
                <a:spcPts val="1200"/>
              </a:spcBef>
              <a:buClr>
                <a:srgbClr val="0E3A52"/>
              </a:buClr>
              <a:buSzPct val="75000"/>
              <a:buNone/>
            </a:pPr>
            <a:r>
              <a:rPr lang="en" sz="4800" b="1" dirty="0">
                <a:solidFill>
                  <a:schemeClr val="tx1"/>
                </a:solidFill>
                <a:latin typeface="+mn-lt"/>
              </a:rPr>
              <a:t>Understanding that how YOU eat is a strong predictor of how you will advise your patients </a:t>
            </a:r>
          </a:p>
          <a:p>
            <a:pPr marL="249553" indent="0" algn="ctr">
              <a:lnSpc>
                <a:spcPct val="100000"/>
              </a:lnSpc>
              <a:spcBef>
                <a:spcPts val="1200"/>
              </a:spcBef>
              <a:buClr>
                <a:srgbClr val="0E3A52"/>
              </a:buClr>
              <a:buSzPct val="75000"/>
              <a:buNone/>
            </a:pPr>
            <a:r>
              <a:rPr lang="en" sz="4800" b="1" dirty="0">
                <a:solidFill>
                  <a:schemeClr val="tx1"/>
                </a:solidFill>
                <a:latin typeface="+mn-lt"/>
              </a:rPr>
              <a:t>(and family memebrs) to eat.</a:t>
            </a:r>
          </a:p>
          <a:p>
            <a:pPr marL="249553" indent="0" algn="ctr">
              <a:lnSpc>
                <a:spcPct val="100000"/>
              </a:lnSpc>
              <a:spcBef>
                <a:spcPts val="1200"/>
              </a:spcBef>
              <a:buClr>
                <a:srgbClr val="0E3A52"/>
              </a:buClr>
              <a:buSzPct val="75000"/>
              <a:buNone/>
            </a:pPr>
            <a:endParaRPr lang="en" sz="4800" b="1" dirty="0">
              <a:solidFill>
                <a:schemeClr val="tx1"/>
              </a:solidFill>
              <a:latin typeface="+mn-lt"/>
            </a:endParaRPr>
          </a:p>
          <a:p>
            <a:pPr marL="592453" indent="-342900">
              <a:lnSpc>
                <a:spcPct val="100000"/>
              </a:lnSpc>
              <a:spcBef>
                <a:spcPts val="1200"/>
              </a:spcBef>
              <a:buClr>
                <a:srgbClr val="0E3A52"/>
              </a:buClr>
              <a:buSzPct val="75000"/>
            </a:pPr>
            <a:endParaRPr lang="en-US" sz="2400" dirty="0">
              <a:solidFill>
                <a:schemeClr val="tx1"/>
              </a:solidFill>
              <a:latin typeface="+mn-lt"/>
            </a:endParaRPr>
          </a:p>
          <a:p>
            <a:pPr marL="592453" indent="-342900">
              <a:lnSpc>
                <a:spcPct val="100000"/>
              </a:lnSpc>
              <a:spcBef>
                <a:spcPts val="1200"/>
              </a:spcBef>
              <a:buClr>
                <a:srgbClr val="0E3A52"/>
              </a:buClr>
              <a:buSzPct val="75000"/>
            </a:pPr>
            <a:endParaRPr lang="en-US" sz="2400" dirty="0">
              <a:solidFill>
                <a:schemeClr val="tx1"/>
              </a:solidFill>
              <a:latin typeface="+mn-lt"/>
            </a:endParaRPr>
          </a:p>
        </p:txBody>
      </p:sp>
    </p:spTree>
    <p:extLst>
      <p:ext uri="{BB962C8B-B14F-4D97-AF65-F5344CB8AC3E}">
        <p14:creationId xmlns:p14="http://schemas.microsoft.com/office/powerpoint/2010/main" val="1043129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1E5A8"/>
        </a:solidFill>
        <a:effectLst/>
      </p:bgPr>
    </p:bg>
    <p:spTree>
      <p:nvGrpSpPr>
        <p:cNvPr id="1" name="Shape 1722"/>
        <p:cNvGrpSpPr/>
        <p:nvPr/>
      </p:nvGrpSpPr>
      <p:grpSpPr>
        <a:xfrm>
          <a:off x="0" y="0"/>
          <a:ext cx="0" cy="0"/>
          <a:chOff x="0" y="0"/>
          <a:chExt cx="0" cy="0"/>
        </a:xfrm>
      </p:grpSpPr>
      <p:pic>
        <p:nvPicPr>
          <p:cNvPr id="1723" name="Google Shape;1723;p153"/>
          <p:cNvPicPr preferRelativeResize="0"/>
          <p:nvPr/>
        </p:nvPicPr>
        <p:blipFill rotWithShape="1">
          <a:blip r:embed="rId3">
            <a:alphaModFix/>
          </a:blip>
          <a:srcRect r="10114" b="2222"/>
          <a:stretch/>
        </p:blipFill>
        <p:spPr>
          <a:xfrm>
            <a:off x="0" y="0"/>
            <a:ext cx="12192000" cy="6858000"/>
          </a:xfrm>
          <a:prstGeom prst="rect">
            <a:avLst/>
          </a:prstGeom>
          <a:noFill/>
          <a:ln>
            <a:noFill/>
          </a:ln>
        </p:spPr>
      </p:pic>
      <p:sp>
        <p:nvSpPr>
          <p:cNvPr id="1724" name="Google Shape;1724;p153"/>
          <p:cNvSpPr txBox="1"/>
          <p:nvPr/>
        </p:nvSpPr>
        <p:spPr>
          <a:xfrm>
            <a:off x="432150" y="718250"/>
            <a:ext cx="11327700" cy="360094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7000" b="0" i="0" u="none" strike="noStrike" kern="0" cap="none" spc="0" normalizeH="0" baseline="0" noProof="0" dirty="0">
                <a:ln>
                  <a:noFill/>
                </a:ln>
                <a:solidFill>
                  <a:srgbClr val="0E3A52"/>
                </a:solidFill>
                <a:effectLst/>
                <a:uLnTx/>
                <a:uFillTx/>
                <a:latin typeface="Helvetica Neue"/>
                <a:ea typeface="Helvetica Neue"/>
                <a:cs typeface="Helvetica Neue"/>
                <a:sym typeface="Helvetica Neue"/>
              </a:rPr>
              <a:t> Extraordinary Momentum of Food Is Medicine</a:t>
            </a:r>
            <a:endParaRPr kumimoji="0" sz="7000" b="0" i="0" u="none" strike="noStrike" kern="0" cap="none" spc="0" normalizeH="0" baseline="0" noProof="0" dirty="0">
              <a:ln>
                <a:noFill/>
              </a:ln>
              <a:solidFill>
                <a:srgbClr val="0E3A52"/>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 sz="7000" b="0" i="0" u="none" strike="noStrike" kern="0" cap="none" spc="0" normalizeH="0" baseline="0" noProof="0" dirty="0">
                <a:ln>
                  <a:noFill/>
                </a:ln>
                <a:solidFill>
                  <a:srgbClr val="0E3A52"/>
                </a:solidFill>
                <a:effectLst/>
                <a:uLnTx/>
                <a:uFillTx/>
                <a:latin typeface="Helvetica Neue"/>
                <a:ea typeface="Helvetica Neue"/>
                <a:cs typeface="Helvetica Neue"/>
                <a:sym typeface="Helvetica Neue"/>
              </a:rPr>
              <a:t>2022-2025</a:t>
            </a:r>
            <a:endParaRPr kumimoji="0" sz="7000" b="0" i="0" u="none" strike="noStrike" kern="0" cap="none" spc="0" normalizeH="0" baseline="0" noProof="0" dirty="0">
              <a:ln>
                <a:noFill/>
              </a:ln>
              <a:solidFill>
                <a:srgbClr val="0E3A52"/>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50;p24">
            <a:extLst>
              <a:ext uri="{FF2B5EF4-FFF2-40B4-BE49-F238E27FC236}">
                <a16:creationId xmlns:a16="http://schemas.microsoft.com/office/drawing/2014/main" id="{94777F39-8BD4-8E23-CDED-34F0D4B50B99}"/>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5A8"/>
        </a:solidFill>
        <a:effectLst/>
      </p:bgPr>
    </p:bg>
    <p:spTree>
      <p:nvGrpSpPr>
        <p:cNvPr id="1" name="Shape 1621"/>
        <p:cNvGrpSpPr/>
        <p:nvPr/>
      </p:nvGrpSpPr>
      <p:grpSpPr>
        <a:xfrm>
          <a:off x="0" y="0"/>
          <a:ext cx="0" cy="0"/>
          <a:chOff x="0" y="0"/>
          <a:chExt cx="0" cy="0"/>
        </a:xfrm>
      </p:grpSpPr>
      <p:pic>
        <p:nvPicPr>
          <p:cNvPr id="1622" name="Google Shape;1622;p142"/>
          <p:cNvPicPr preferRelativeResize="0"/>
          <p:nvPr/>
        </p:nvPicPr>
        <p:blipFill rotWithShape="1">
          <a:blip r:embed="rId3">
            <a:alphaModFix/>
          </a:blip>
          <a:srcRect r="10909" b="-1818"/>
          <a:stretch/>
        </p:blipFill>
        <p:spPr>
          <a:xfrm>
            <a:off x="0" y="-1"/>
            <a:ext cx="12192000" cy="7065819"/>
          </a:xfrm>
          <a:prstGeom prst="rect">
            <a:avLst/>
          </a:prstGeom>
          <a:noFill/>
          <a:ln>
            <a:noFill/>
          </a:ln>
        </p:spPr>
      </p:pic>
      <p:sp>
        <p:nvSpPr>
          <p:cNvPr id="1623" name="Google Shape;1623;p142"/>
          <p:cNvSpPr txBox="1"/>
          <p:nvPr/>
        </p:nvSpPr>
        <p:spPr>
          <a:xfrm>
            <a:off x="2489618" y="436378"/>
            <a:ext cx="9323400" cy="5371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 sz="6500" b="0" i="0" u="none" strike="noStrike" kern="0" cap="none" spc="0" normalizeH="0" baseline="0" noProof="0" dirty="0">
                <a:ln>
                  <a:noFill/>
                </a:ln>
                <a:solidFill>
                  <a:srgbClr val="0E3A52"/>
                </a:solidFill>
                <a:effectLst/>
                <a:uLnTx/>
                <a:uFillTx/>
                <a:latin typeface="Helvetica Neue"/>
                <a:ea typeface="Helvetica Neue"/>
                <a:cs typeface="Helvetica Neue"/>
                <a:sym typeface="Helvetica Neue"/>
              </a:rPr>
              <a:t>Will doctors ever be required to </a:t>
            </a:r>
            <a:endParaRPr kumimoji="0" sz="6500" b="0" i="0" u="none" strike="noStrike" kern="0" cap="none" spc="0" normalizeH="0" baseline="0" noProof="0" dirty="0">
              <a:ln>
                <a:noFill/>
              </a:ln>
              <a:solidFill>
                <a:srgbClr val="0E3A52"/>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 sz="6500" b="0" i="0" u="none" strike="noStrike" kern="0" cap="none" spc="0" normalizeH="0" baseline="0" noProof="0" dirty="0">
                <a:ln>
                  <a:noFill/>
                </a:ln>
                <a:solidFill>
                  <a:srgbClr val="0E3A52"/>
                </a:solidFill>
                <a:effectLst/>
                <a:uLnTx/>
                <a:uFillTx/>
                <a:latin typeface="Helvetica Neue"/>
                <a:ea typeface="Helvetica Neue"/>
                <a:cs typeface="Helvetica Neue"/>
                <a:sym typeface="Helvetica Neue"/>
              </a:rPr>
              <a:t>learn about nutrition</a:t>
            </a:r>
          </a:p>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 sz="6500" b="0" i="0" u="none" strike="noStrike" kern="0" cap="none" spc="0" normalizeH="0" baseline="0" noProof="0" dirty="0">
                <a:ln>
                  <a:noFill/>
                </a:ln>
                <a:solidFill>
                  <a:srgbClr val="0E3A52"/>
                </a:solidFill>
                <a:effectLst/>
                <a:uLnTx/>
                <a:uFillTx/>
                <a:latin typeface="Helvetica Neue"/>
                <a:ea typeface="Helvetica Neue"/>
                <a:cs typeface="Helvetica Neue"/>
                <a:sym typeface="Helvetica Neue"/>
              </a:rPr>
              <a:t>and be able to advise patients about FOOD?</a:t>
            </a:r>
            <a:endParaRPr kumimoji="0" sz="65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50;p24">
            <a:extLst>
              <a:ext uri="{FF2B5EF4-FFF2-40B4-BE49-F238E27FC236}">
                <a16:creationId xmlns:a16="http://schemas.microsoft.com/office/drawing/2014/main" id="{78DE8E35-072C-2545-2AE7-3436C360E4BB}"/>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1A983-6B63-3B0B-5015-A44A5FFED7C1}"/>
              </a:ext>
            </a:extLst>
          </p:cNvPr>
          <p:cNvPicPr>
            <a:picLocks noChangeAspect="1"/>
          </p:cNvPicPr>
          <p:nvPr/>
        </p:nvPicPr>
        <p:blipFill>
          <a:blip r:embed="rId2"/>
          <a:stretch>
            <a:fillRect/>
          </a:stretch>
        </p:blipFill>
        <p:spPr>
          <a:xfrm>
            <a:off x="0" y="-1"/>
            <a:ext cx="12192000" cy="6858001"/>
          </a:xfrm>
          <a:prstGeom prst="rect">
            <a:avLst/>
          </a:prstGeom>
        </p:spPr>
      </p:pic>
      <p:sp>
        <p:nvSpPr>
          <p:cNvPr id="4" name="Google Shape;150;p24">
            <a:extLst>
              <a:ext uri="{FF2B5EF4-FFF2-40B4-BE49-F238E27FC236}">
                <a16:creationId xmlns:a16="http://schemas.microsoft.com/office/drawing/2014/main" id="{B2BA98C9-0C34-F832-798F-841C5A12D8C0}"/>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1041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pic>
        <p:nvPicPr>
          <p:cNvPr id="3" name="Picture 2">
            <a:extLst>
              <a:ext uri="{FF2B5EF4-FFF2-40B4-BE49-F238E27FC236}">
                <a16:creationId xmlns:a16="http://schemas.microsoft.com/office/drawing/2014/main" id="{F76FBED1-E012-384D-EA5A-CACEB41CF1DF}"/>
              </a:ext>
            </a:extLst>
          </p:cNvPr>
          <p:cNvPicPr>
            <a:picLocks noChangeAspect="1"/>
          </p:cNvPicPr>
          <p:nvPr/>
        </p:nvPicPr>
        <p:blipFill>
          <a:blip r:embed="rId3"/>
          <a:stretch>
            <a:fillRect/>
          </a:stretch>
        </p:blipFill>
        <p:spPr>
          <a:xfrm>
            <a:off x="1" y="0"/>
            <a:ext cx="12192000" cy="6858000"/>
          </a:xfrm>
          <a:prstGeom prst="rect">
            <a:avLst/>
          </a:prstGeom>
        </p:spPr>
      </p:pic>
      <p:sp>
        <p:nvSpPr>
          <p:cNvPr id="2" name="Google Shape;150;p24">
            <a:extLst>
              <a:ext uri="{FF2B5EF4-FFF2-40B4-BE49-F238E27FC236}">
                <a16:creationId xmlns:a16="http://schemas.microsoft.com/office/drawing/2014/main" id="{55D0D88D-5182-8F3F-6386-B70445E19D11}"/>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pic>
        <p:nvPicPr>
          <p:cNvPr id="4" name="Picture 3">
            <a:extLst>
              <a:ext uri="{FF2B5EF4-FFF2-40B4-BE49-F238E27FC236}">
                <a16:creationId xmlns:a16="http://schemas.microsoft.com/office/drawing/2014/main" id="{6670F0D7-5F1A-C8DA-26E9-8386B3CEFF16}"/>
              </a:ext>
            </a:extLst>
          </p:cNvPr>
          <p:cNvPicPr>
            <a:picLocks noChangeAspect="1"/>
          </p:cNvPicPr>
          <p:nvPr/>
        </p:nvPicPr>
        <p:blipFill>
          <a:blip r:embed="rId3"/>
          <a:stretch>
            <a:fillRect/>
          </a:stretch>
        </p:blipFill>
        <p:spPr>
          <a:xfrm>
            <a:off x="0" y="0"/>
            <a:ext cx="12191999" cy="6858000"/>
          </a:xfrm>
          <a:prstGeom prst="rect">
            <a:avLst/>
          </a:prstGeom>
        </p:spPr>
      </p:pic>
      <p:sp>
        <p:nvSpPr>
          <p:cNvPr id="2" name="Google Shape;150;p24">
            <a:extLst>
              <a:ext uri="{FF2B5EF4-FFF2-40B4-BE49-F238E27FC236}">
                <a16:creationId xmlns:a16="http://schemas.microsoft.com/office/drawing/2014/main" id="{55D0D88D-5182-8F3F-6386-B70445E19D11}"/>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pic>
        <p:nvPicPr>
          <p:cNvPr id="1775" name="Google Shape;1775;p159"/>
          <p:cNvPicPr preferRelativeResize="0"/>
          <p:nvPr/>
        </p:nvPicPr>
        <p:blipFill rotWithShape="1">
          <a:blip r:embed="rId3">
            <a:alphaModFix/>
          </a:blip>
          <a:srcRect r="5749" b="12945"/>
          <a:stretch/>
        </p:blipFill>
        <p:spPr>
          <a:xfrm>
            <a:off x="320703" y="117499"/>
            <a:ext cx="6832367" cy="3200400"/>
          </a:xfrm>
          <a:prstGeom prst="rect">
            <a:avLst/>
          </a:prstGeom>
          <a:noFill/>
          <a:ln>
            <a:noFill/>
          </a:ln>
        </p:spPr>
      </p:pic>
      <p:pic>
        <p:nvPicPr>
          <p:cNvPr id="1776" name="Google Shape;1776;p159"/>
          <p:cNvPicPr preferRelativeResize="0"/>
          <p:nvPr/>
        </p:nvPicPr>
        <p:blipFill rotWithShape="1">
          <a:blip r:embed="rId4">
            <a:alphaModFix/>
          </a:blip>
          <a:srcRect l="7209" b="14792"/>
          <a:stretch/>
        </p:blipFill>
        <p:spPr>
          <a:xfrm>
            <a:off x="331546" y="3485498"/>
            <a:ext cx="6810678" cy="3200399"/>
          </a:xfrm>
          <a:prstGeom prst="rect">
            <a:avLst/>
          </a:prstGeom>
          <a:noFill/>
          <a:ln>
            <a:noFill/>
          </a:ln>
        </p:spPr>
      </p:pic>
      <p:pic>
        <p:nvPicPr>
          <p:cNvPr id="1777" name="Google Shape;1777;p159"/>
          <p:cNvPicPr preferRelativeResize="0"/>
          <p:nvPr/>
        </p:nvPicPr>
        <p:blipFill rotWithShape="1">
          <a:blip r:embed="rId5">
            <a:alphaModFix/>
          </a:blip>
          <a:srcRect/>
          <a:stretch/>
        </p:blipFill>
        <p:spPr>
          <a:xfrm>
            <a:off x="7294624" y="3470299"/>
            <a:ext cx="4744975" cy="3162545"/>
          </a:xfrm>
          <a:prstGeom prst="rect">
            <a:avLst/>
          </a:prstGeom>
          <a:noFill/>
          <a:ln>
            <a:noFill/>
          </a:ln>
        </p:spPr>
      </p:pic>
      <p:pic>
        <p:nvPicPr>
          <p:cNvPr id="1778" name="Google Shape;1778;p159"/>
          <p:cNvPicPr preferRelativeResize="0"/>
          <p:nvPr/>
        </p:nvPicPr>
        <p:blipFill rotWithShape="1">
          <a:blip r:embed="rId6">
            <a:alphaModFix/>
          </a:blip>
          <a:srcRect/>
          <a:stretch/>
        </p:blipFill>
        <p:spPr>
          <a:xfrm>
            <a:off x="7305470" y="152400"/>
            <a:ext cx="4734131" cy="3155317"/>
          </a:xfrm>
          <a:prstGeom prst="rect">
            <a:avLst/>
          </a:prstGeom>
          <a:noFill/>
          <a:ln>
            <a:noFill/>
          </a:ln>
        </p:spPr>
      </p:pic>
      <p:sp>
        <p:nvSpPr>
          <p:cNvPr id="1779" name="Google Shape;1779;p159"/>
          <p:cNvSpPr txBox="1"/>
          <p:nvPr/>
        </p:nvSpPr>
        <p:spPr>
          <a:xfrm>
            <a:off x="3845700" y="2874900"/>
            <a:ext cx="4500600" cy="1292631"/>
          </a:xfrm>
          <a:prstGeom prst="rect">
            <a:avLst/>
          </a:prstGeom>
          <a:solidFill>
            <a:srgbClr val="135173"/>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000"/>
              <a:buFont typeface="Lato"/>
              <a:buNone/>
              <a:tabLst/>
              <a:defRPr/>
            </a:pPr>
            <a:endParaRPr kumimoji="0" sz="24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FFFFFF"/>
              </a:buClr>
              <a:buSzPts val="3000"/>
              <a:buFont typeface="Lato"/>
              <a:buNone/>
              <a:tabLst/>
              <a:defRPr/>
            </a:pPr>
            <a:r>
              <a:rPr kumimoji="0" lang="en" sz="24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 Nutrition Competencies</a:t>
            </a:r>
            <a:endParaRPr kumimoji="0" sz="24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FFFFFF"/>
              </a:buClr>
              <a:buSzPts val="3000"/>
              <a:buFont typeface="Lato"/>
              <a:buNone/>
              <a:tabLst/>
              <a:defRPr/>
            </a:pPr>
            <a:r>
              <a:rPr kumimoji="0" lang="en" sz="24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Are In Our Immediate Future</a:t>
            </a:r>
            <a:endParaRPr kumimoji="0" sz="24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8608FE35-B3BF-C65B-B33F-35208F5EB88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391B29D-7C79-2FBA-54F5-88A853D5CEAA}"/>
              </a:ext>
            </a:extLst>
          </p:cNvPr>
          <p:cNvPicPr>
            <a:picLocks noChangeAspect="1"/>
          </p:cNvPicPr>
          <p:nvPr/>
        </p:nvPicPr>
        <p:blipFill>
          <a:blip r:embed="rId3"/>
          <a:stretch>
            <a:fillRect/>
          </a:stretch>
        </p:blipFill>
        <p:spPr>
          <a:xfrm>
            <a:off x="0" y="0"/>
            <a:ext cx="12192001" cy="6898952"/>
          </a:xfrm>
          <a:prstGeom prst="rect">
            <a:avLst/>
          </a:prstGeom>
        </p:spPr>
      </p:pic>
      <p:sp>
        <p:nvSpPr>
          <p:cNvPr id="5" name="Google Shape;1163;p93">
            <a:extLst>
              <a:ext uri="{FF2B5EF4-FFF2-40B4-BE49-F238E27FC236}">
                <a16:creationId xmlns:a16="http://schemas.microsoft.com/office/drawing/2014/main" id="{78A22DDF-50D1-AAC9-CA76-4FE9CE3A0359}"/>
              </a:ext>
            </a:extLst>
          </p:cNvPr>
          <p:cNvSpPr txBox="1">
            <a:spLocks/>
          </p:cNvSpPr>
          <p:nvPr/>
        </p:nvSpPr>
        <p:spPr>
          <a:xfrm>
            <a:off x="1879364" y="744117"/>
            <a:ext cx="85206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US" sz="7200" b="0" i="0" u="none" strike="noStrike" kern="0" cap="none" spc="0" normalizeH="0" baseline="0" noProof="0">
                <a:ln>
                  <a:noFill/>
                </a:ln>
                <a:solidFill>
                  <a:srgbClr val="000000"/>
                </a:solidFill>
                <a:effectLst/>
                <a:uLnTx/>
                <a:uFillTx/>
                <a:latin typeface="Arvo"/>
                <a:ea typeface="Arvo"/>
                <a:cs typeface="Arvo"/>
                <a:sym typeface="Arvo"/>
              </a:rPr>
              <a:t>Thank You!</a:t>
            </a:r>
            <a:endParaRPr kumimoji="0" lang="en-US" sz="7200" b="0" i="0" u="none" strike="noStrike" kern="0" cap="none" spc="0" normalizeH="0" baseline="0" noProof="0" dirty="0">
              <a:ln>
                <a:noFill/>
              </a:ln>
              <a:solidFill>
                <a:srgbClr val="000000"/>
              </a:solidFill>
              <a:effectLst/>
              <a:uLnTx/>
              <a:uFillTx/>
              <a:latin typeface="Arvo"/>
              <a:ea typeface="Arvo"/>
              <a:cs typeface="Arvo"/>
              <a:sym typeface="Arvo"/>
            </a:endParaRPr>
          </a:p>
        </p:txBody>
      </p:sp>
      <p:sp>
        <p:nvSpPr>
          <p:cNvPr id="6" name="Google Shape;1164;p93">
            <a:extLst>
              <a:ext uri="{FF2B5EF4-FFF2-40B4-BE49-F238E27FC236}">
                <a16:creationId xmlns:a16="http://schemas.microsoft.com/office/drawing/2014/main" id="{E4908B07-AD1D-9556-4F66-CA23AA406748}"/>
              </a:ext>
            </a:extLst>
          </p:cNvPr>
          <p:cNvSpPr txBox="1"/>
          <p:nvPr/>
        </p:nvSpPr>
        <p:spPr>
          <a:xfrm>
            <a:off x="2561850" y="5333053"/>
            <a:ext cx="7068300" cy="1107965"/>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 sz="3000" b="0" i="0" u="none" strike="noStrike" kern="0" cap="none" spc="0" normalizeH="0" baseline="0" noProof="0" dirty="0">
                <a:ln>
                  <a:noFill/>
                </a:ln>
                <a:solidFill>
                  <a:srgbClr val="000000"/>
                </a:solidFill>
                <a:effectLst/>
                <a:uLnTx/>
                <a:uFillTx/>
                <a:latin typeface="Lato"/>
                <a:ea typeface="Lato"/>
                <a:cs typeface="Lato"/>
                <a:sym typeface="Lato"/>
              </a:rPr>
              <a:t>David Eisenberg</a:t>
            </a:r>
            <a:endParaRPr kumimoji="0" sz="3000" b="0" i="0" u="none" strike="noStrike" kern="0" cap="none" spc="0" normalizeH="0" baseline="0" noProof="0" dirty="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 sz="3000" b="0" i="0" u="none" strike="noStrike" kern="0" cap="none" spc="0" normalizeH="0" baseline="0" noProof="0" dirty="0">
                <a:ln>
                  <a:noFill/>
                </a:ln>
                <a:solidFill>
                  <a:srgbClr val="000000"/>
                </a:solidFill>
                <a:effectLst/>
                <a:uLnTx/>
                <a:uFillTx/>
                <a:latin typeface="Lato"/>
                <a:ea typeface="Lato"/>
                <a:cs typeface="Lato"/>
                <a:sym typeface="Lato"/>
              </a:rPr>
              <a:t>DEISENBE@HSPH.HARVARD.EDU</a:t>
            </a:r>
            <a:endParaRPr kumimoji="0" sz="3000" b="0" i="0" u="none" strike="noStrike" kern="0" cap="none" spc="0" normalizeH="0" baseline="0" noProof="0" dirty="0">
              <a:ln>
                <a:noFill/>
              </a:ln>
              <a:solidFill>
                <a:srgbClr val="000000"/>
              </a:solidFill>
              <a:effectLst/>
              <a:uLnTx/>
              <a:uFillTx/>
              <a:latin typeface="Lato"/>
              <a:ea typeface="Lato"/>
              <a:cs typeface="Lato"/>
              <a:sym typeface="Lato"/>
            </a:endParaRPr>
          </a:p>
        </p:txBody>
      </p:sp>
      <p:pic>
        <p:nvPicPr>
          <p:cNvPr id="7" name="Google Shape;1165;p93">
            <a:extLst>
              <a:ext uri="{FF2B5EF4-FFF2-40B4-BE49-F238E27FC236}">
                <a16:creationId xmlns:a16="http://schemas.microsoft.com/office/drawing/2014/main" id="{8DFD7AC3-A48D-8271-EEB2-E32291965A7E}"/>
              </a:ext>
            </a:extLst>
          </p:cNvPr>
          <p:cNvPicPr preferRelativeResize="0"/>
          <p:nvPr/>
        </p:nvPicPr>
        <p:blipFill>
          <a:blip r:embed="rId4">
            <a:alphaModFix/>
          </a:blip>
          <a:stretch>
            <a:fillRect/>
          </a:stretch>
        </p:blipFill>
        <p:spPr>
          <a:xfrm>
            <a:off x="4268501" y="1862667"/>
            <a:ext cx="3724032" cy="2961910"/>
          </a:xfrm>
          <a:prstGeom prst="rect">
            <a:avLst/>
          </a:prstGeom>
          <a:noFill/>
          <a:ln>
            <a:noFill/>
          </a:ln>
        </p:spPr>
      </p:pic>
      <p:sp>
        <p:nvSpPr>
          <p:cNvPr id="8" name="TextBox 7">
            <a:extLst>
              <a:ext uri="{FF2B5EF4-FFF2-40B4-BE49-F238E27FC236}">
                <a16:creationId xmlns:a16="http://schemas.microsoft.com/office/drawing/2014/main" id="{E21DC2CC-1AE0-7156-B5AF-C3979DFE596F}"/>
              </a:ext>
            </a:extLst>
          </p:cNvPr>
          <p:cNvSpPr txBox="1"/>
          <p:nvPr/>
        </p:nvSpPr>
        <p:spPr>
          <a:xfrm>
            <a:off x="4227513" y="4816415"/>
            <a:ext cx="2890313" cy="71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0" i="1" u="none" strike="noStrike" kern="0" cap="none" spc="0" normalizeH="0" baseline="0" noProof="0" dirty="0">
                <a:ln>
                  <a:noFill/>
                </a:ln>
                <a:solidFill>
                  <a:srgbClr val="3F3F3F"/>
                </a:solidFill>
                <a:effectLst/>
                <a:uLnTx/>
                <a:uFillTx/>
                <a:latin typeface="Helvetica" pitchFamily="2" charset="0"/>
                <a:cs typeface="Arial"/>
                <a:sym typeface="Arial"/>
              </a:rPr>
              <a:t>Photo Courtesy of Stephen Carter,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0" i="1" u="none" strike="noStrike" kern="0" cap="none" spc="0" normalizeH="0" baseline="0" noProof="0" dirty="0">
                <a:ln>
                  <a:noFill/>
                </a:ln>
                <a:solidFill>
                  <a:srgbClr val="3F3F3F"/>
                </a:solidFill>
                <a:effectLst/>
                <a:uLnTx/>
                <a:uFillTx/>
                <a:latin typeface="Helvetica" pitchFamily="2" charset="0"/>
                <a:cs typeface="Arial"/>
                <a:sym typeface="Arial"/>
              </a:rPr>
              <a:t>Cincinnati Hills Christian Academy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1"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150;p24">
            <a:extLst>
              <a:ext uri="{FF2B5EF4-FFF2-40B4-BE49-F238E27FC236}">
                <a16:creationId xmlns:a16="http://schemas.microsoft.com/office/drawing/2014/main" id="{DCCC7110-3632-F00B-5BFD-569F3E096889}"/>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7329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C9F211-CA2C-5648-8F5F-2C8B7103BAA5}"/>
              </a:ext>
            </a:extLst>
          </p:cNvPr>
          <p:cNvSpPr>
            <a:spLocks noGrp="1"/>
          </p:cNvSpPr>
          <p:nvPr>
            <p:ph idx="1"/>
          </p:nvPr>
        </p:nvSpPr>
        <p:spPr>
          <a:xfrm>
            <a:off x="0" y="1003989"/>
            <a:ext cx="12192000" cy="5854011"/>
          </a:xfrm>
        </p:spPr>
        <p:txBody>
          <a:bodyPr>
            <a:normAutofit/>
          </a:bodyPr>
          <a:lstStyle/>
          <a:p>
            <a:pPr marL="0" indent="0" algn="ctr">
              <a:buNone/>
            </a:pPr>
            <a:r>
              <a:rPr lang="en-US" sz="44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Competencies in Nutrition: </a:t>
            </a:r>
            <a:br>
              <a:rPr lang="en-US" sz="44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br>
            <a:r>
              <a:rPr lang="en-US" sz="3600" b="1" i="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Implications and Challenges for Medical Education</a:t>
            </a:r>
            <a:br>
              <a:rPr lang="en-US" sz="4400" b="1" i="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br>
            <a:endParaRPr lang="en-US" sz="3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gn="ctr">
              <a:buNone/>
            </a:pPr>
            <a:r>
              <a:rPr lang="en-US" sz="3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Aviad Haramati, PhD</a:t>
            </a:r>
          </a:p>
          <a:p>
            <a:pPr marL="0" indent="0" algn="ctr">
              <a:buNone/>
            </a:pPr>
            <a:r>
              <a:rPr lang="en-US" sz="28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Professor of Integrative Physiology and Medicine</a:t>
            </a:r>
            <a:br>
              <a:rPr lang="en-US" sz="28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br>
            <a:r>
              <a:rPr lang="en-US" sz="28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Director, Center for Innovation and Leadership in Education (CENTILE)</a:t>
            </a:r>
            <a:br>
              <a:rPr lang="en-US" sz="28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br>
            <a:r>
              <a:rPr lang="en-US" sz="28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Georgetown University Medical Center, </a:t>
            </a:r>
          </a:p>
          <a:p>
            <a:pPr marL="0" indent="0" algn="ctr">
              <a:spcBef>
                <a:spcPts val="0"/>
              </a:spcBef>
              <a:buNone/>
            </a:pPr>
            <a:r>
              <a:rPr lang="en-US" sz="28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Washington, DC, USA</a:t>
            </a:r>
          </a:p>
          <a:p>
            <a:pPr marL="0" indent="0" algn="ctr">
              <a:buNone/>
            </a:pPr>
            <a:r>
              <a:rPr lang="en-US" dirty="0"/>
              <a:t> </a:t>
            </a:r>
          </a:p>
        </p:txBody>
      </p:sp>
    </p:spTree>
    <p:extLst>
      <p:ext uri="{BB962C8B-B14F-4D97-AF65-F5344CB8AC3E}">
        <p14:creationId xmlns:p14="http://schemas.microsoft.com/office/powerpoint/2010/main" val="2876920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BB47E98-382E-BC26-0AD2-9C81FD88F518}"/>
              </a:ext>
            </a:extLst>
          </p:cNvPr>
          <p:cNvSpPr txBox="1"/>
          <p:nvPr/>
        </p:nvSpPr>
        <p:spPr>
          <a:xfrm>
            <a:off x="5620927" y="988848"/>
            <a:ext cx="6092851" cy="3416320"/>
          </a:xfrm>
          <a:prstGeom prst="rect">
            <a:avLst/>
          </a:prstGeom>
          <a:solidFill>
            <a:schemeClr val="tx2">
              <a:lumMod val="75000"/>
              <a:lumOff val="25000"/>
            </a:schemeClr>
          </a:solidFill>
        </p:spPr>
        <p:txBody>
          <a:bodyPr wrap="square" rtlCol="0">
            <a:spAutoFit/>
          </a:bodyPr>
          <a:lstStyle/>
          <a:p>
            <a:r>
              <a:rPr lang="en-US" sz="2400" dirty="0">
                <a:solidFill>
                  <a:schemeClr val="bg1"/>
                </a:solidFill>
              </a:rPr>
              <a:t>The Association of American Medical Colleges (AAMC), the American Association of Colleges of Osteopathic Medicine (AACOM), and the Accreditation Council for Graduate Medical Education (ACGME) </a:t>
            </a:r>
            <a:r>
              <a:rPr lang="en-US" sz="2400">
                <a:solidFill>
                  <a:schemeClr val="bg1"/>
                </a:solidFill>
              </a:rPr>
              <a:t>have co-sponsored </a:t>
            </a:r>
            <a:r>
              <a:rPr lang="en-US" sz="2400" dirty="0">
                <a:solidFill>
                  <a:schemeClr val="bg1"/>
                </a:solidFill>
              </a:rPr>
              <a:t>an initiative to create a common set of foundational competencies for use in undergraduate medical education programs in the </a:t>
            </a:r>
            <a:r>
              <a:rPr lang="en-US" sz="2400">
                <a:solidFill>
                  <a:schemeClr val="bg1"/>
                </a:solidFill>
              </a:rPr>
              <a:t>United States</a:t>
            </a:r>
            <a:r>
              <a:rPr lang="en-US" sz="2400" dirty="0">
                <a:solidFill>
                  <a:schemeClr val="bg1"/>
                </a:solidFill>
              </a:rPr>
              <a:t>.</a:t>
            </a:r>
            <a:r>
              <a:rPr lang="en-US" sz="2400"/>
              <a:t> </a:t>
            </a:r>
            <a:endParaRPr lang="en-US" sz="2400" dirty="0"/>
          </a:p>
        </p:txBody>
      </p:sp>
      <p:pic>
        <p:nvPicPr>
          <p:cNvPr id="3" name="Picture 2">
            <a:extLst>
              <a:ext uri="{FF2B5EF4-FFF2-40B4-BE49-F238E27FC236}">
                <a16:creationId xmlns:a16="http://schemas.microsoft.com/office/drawing/2014/main" id="{A3D4BDAF-3BF6-38DD-5E48-764EB09C1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37149" cy="6858000"/>
          </a:xfrm>
          <a:prstGeom prst="rect">
            <a:avLst/>
          </a:prstGeom>
        </p:spPr>
      </p:pic>
      <p:sp>
        <p:nvSpPr>
          <p:cNvPr id="4" name="TextBox 3">
            <a:extLst>
              <a:ext uri="{FF2B5EF4-FFF2-40B4-BE49-F238E27FC236}">
                <a16:creationId xmlns:a16="http://schemas.microsoft.com/office/drawing/2014/main" id="{1EB6A185-C06D-F1CB-F67D-8D653E31895B}"/>
              </a:ext>
            </a:extLst>
          </p:cNvPr>
          <p:cNvSpPr txBox="1"/>
          <p:nvPr/>
        </p:nvSpPr>
        <p:spPr>
          <a:xfrm>
            <a:off x="5620928" y="4871545"/>
            <a:ext cx="6092851" cy="584775"/>
          </a:xfrm>
          <a:prstGeom prst="rect">
            <a:avLst/>
          </a:prstGeom>
          <a:noFill/>
        </p:spPr>
        <p:txBody>
          <a:bodyPr wrap="square" rtlCol="0">
            <a:spAutoFit/>
          </a:bodyPr>
          <a:lstStyle/>
          <a:p>
            <a:pPr algn="ctr"/>
            <a:r>
              <a:rPr lang="en-US" sz="3200" b="1" dirty="0">
                <a:solidFill>
                  <a:srgbClr val="0432FF"/>
                </a:solidFill>
              </a:rPr>
              <a:t>Final Draft issued December 2024</a:t>
            </a:r>
          </a:p>
        </p:txBody>
      </p:sp>
    </p:spTree>
    <p:extLst>
      <p:ext uri="{BB962C8B-B14F-4D97-AF65-F5344CB8AC3E}">
        <p14:creationId xmlns:p14="http://schemas.microsoft.com/office/powerpoint/2010/main" val="955076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D984D-2819-4127-FD9C-F2E35C4A1202}"/>
              </a:ext>
            </a:extLst>
          </p:cNvPr>
          <p:cNvSpPr>
            <a:spLocks noGrp="1"/>
          </p:cNvSpPr>
          <p:nvPr>
            <p:ph idx="1"/>
          </p:nvPr>
        </p:nvSpPr>
        <p:spPr>
          <a:xfrm>
            <a:off x="305050" y="868967"/>
            <a:ext cx="11581901" cy="4922235"/>
          </a:xfrm>
        </p:spPr>
        <p:txBody>
          <a:bodyPr>
            <a:normAutofit fontScale="92500" lnSpcReduction="10000"/>
          </a:bodyPr>
          <a:lstStyle/>
          <a:p>
            <a:pPr>
              <a:spcBef>
                <a:spcPts val="0"/>
              </a:spcBef>
              <a:spcAft>
                <a:spcPts val="1200"/>
              </a:spcAft>
            </a:pPr>
            <a:r>
              <a:rPr lang="en-US" sz="2400" b="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PATIENT CARE: </a:t>
            </a:r>
            <a:r>
              <a:rPr lang="en-US" sz="2200"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Demonstrates compassionate, effective, evidence-informed, and equitable patient-centered care.</a:t>
            </a:r>
          </a:p>
          <a:p>
            <a:pPr>
              <a:spcBef>
                <a:spcPts val="0"/>
              </a:spcBef>
              <a:spcAft>
                <a:spcPts val="1200"/>
              </a:spcAft>
            </a:pPr>
            <a:r>
              <a:rPr lang="en-US" sz="2400" b="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MEDICAL KNOWLEDGE: </a:t>
            </a:r>
            <a:r>
              <a:rPr lang="en-US" sz="2200"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Applies and integrates foundational, clinical, and social sciences knowledge to improve health care for patients and populations. </a:t>
            </a:r>
          </a:p>
          <a:p>
            <a:pPr>
              <a:spcBef>
                <a:spcPts val="0"/>
              </a:spcBef>
              <a:spcAft>
                <a:spcPts val="1200"/>
              </a:spcAft>
            </a:pPr>
            <a:r>
              <a:rPr lang="en-US" sz="2400" b="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SYSTEMS-BASED PRACTICE:</a:t>
            </a:r>
            <a:r>
              <a:rPr lang="en-US"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Applies knowledge of the larger context of health, including its social and structural determinants, and of systems and resources within and outside of health care to optimize patient, community, and population health. </a:t>
            </a:r>
          </a:p>
          <a:p>
            <a:pPr>
              <a:spcBef>
                <a:spcPts val="0"/>
              </a:spcBef>
              <a:spcAft>
                <a:spcPts val="1200"/>
              </a:spcAft>
            </a:pPr>
            <a:r>
              <a:rPr lang="en-US" sz="2400" b="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PRACTICE-BASED LEARNING AND IMPROVEMENT: </a:t>
            </a:r>
            <a:r>
              <a:rPr lang="en-US" sz="2200"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Integrates feedback, evidence, and reflection to adapt behavior, foster improvement, and cultivate lifelong learning. </a:t>
            </a:r>
          </a:p>
          <a:p>
            <a:pPr>
              <a:spcBef>
                <a:spcPts val="0"/>
              </a:spcBef>
              <a:spcAft>
                <a:spcPts val="1200"/>
              </a:spcAft>
            </a:pPr>
            <a:r>
              <a:rPr lang="en-US" sz="2400" b="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PROFESSIONALISM: </a:t>
            </a:r>
            <a:r>
              <a:rPr lang="en-US" sz="2200"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Demonstrates integrity, respect, and ethical reasoning and promotes inclusion in all interactions to improve health care for patients, communities, and populations</a:t>
            </a:r>
            <a:endParaRPr lang="en-US" sz="2200"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endParaRPr>
          </a:p>
          <a:p>
            <a:pPr>
              <a:spcBef>
                <a:spcPts val="0"/>
              </a:spcBef>
              <a:spcAft>
                <a:spcPts val="1200"/>
              </a:spcAft>
            </a:pPr>
            <a:r>
              <a:rPr lang="en-US" sz="2400" b="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INTERPERSONAL AND COMMUNICATION SKILLS:</a:t>
            </a:r>
            <a:r>
              <a:rPr lang="en-US" sz="24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Effectively communicates and interacts with patients, caregivers, and the health care team to contribute to high-quality patient-centered care. </a:t>
            </a:r>
          </a:p>
        </p:txBody>
      </p:sp>
      <p:sp>
        <p:nvSpPr>
          <p:cNvPr id="4" name="TextBox 3">
            <a:extLst>
              <a:ext uri="{FF2B5EF4-FFF2-40B4-BE49-F238E27FC236}">
                <a16:creationId xmlns:a16="http://schemas.microsoft.com/office/drawing/2014/main" id="{777997DC-69E4-5C25-5305-D900A10B0BFA}"/>
              </a:ext>
            </a:extLst>
          </p:cNvPr>
          <p:cNvSpPr txBox="1"/>
          <p:nvPr/>
        </p:nvSpPr>
        <p:spPr>
          <a:xfrm>
            <a:off x="0" y="254001"/>
            <a:ext cx="12192000" cy="523220"/>
          </a:xfrm>
          <a:prstGeom prst="rect">
            <a:avLst/>
          </a:prstGeom>
          <a:noFill/>
        </p:spPr>
        <p:txBody>
          <a:bodyPr wrap="square" rtlCol="0">
            <a:spAutoFit/>
          </a:bodyPr>
          <a:lstStyle/>
          <a:p>
            <a:pPr algn="ctr"/>
            <a:r>
              <a:rPr lang="en-US" sz="2800" b="1" dirty="0">
                <a:solidFill>
                  <a:srgbClr val="0432FF"/>
                </a:solidFill>
              </a:rPr>
              <a:t>Foundational Competencies in Undergraduate Medical Education (49) </a:t>
            </a:r>
          </a:p>
        </p:txBody>
      </p:sp>
    </p:spTree>
    <p:extLst>
      <p:ext uri="{BB962C8B-B14F-4D97-AF65-F5344CB8AC3E}">
        <p14:creationId xmlns:p14="http://schemas.microsoft.com/office/powerpoint/2010/main" val="2587518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FF0A-F4B1-37C5-A876-DA0614184209}"/>
              </a:ext>
            </a:extLst>
          </p:cNvPr>
          <p:cNvSpPr>
            <a:spLocks noGrp="1"/>
          </p:cNvSpPr>
          <p:nvPr>
            <p:ph type="title"/>
          </p:nvPr>
        </p:nvSpPr>
        <p:spPr>
          <a:xfrm>
            <a:off x="0" y="1"/>
            <a:ext cx="12192000" cy="556239"/>
          </a:xfrm>
        </p:spPr>
        <p:txBody>
          <a:bodyPr>
            <a:normAutofit fontScale="90000"/>
          </a:bodyPr>
          <a:lstStyle/>
          <a:p>
            <a:pPr algn="ctr"/>
            <a:r>
              <a:rPr lang="en-US" dirty="0">
                <a:solidFill>
                  <a:srgbClr val="0432FF"/>
                </a:solidFill>
              </a:rPr>
              <a:t> </a:t>
            </a:r>
            <a:r>
              <a:rPr lang="en-US" sz="3100" dirty="0">
                <a:solidFill>
                  <a:srgbClr val="0432FF"/>
                </a:solidFill>
              </a:rPr>
              <a:t>Top 10 Suggested Nutrition Competencies</a:t>
            </a:r>
          </a:p>
        </p:txBody>
      </p:sp>
      <p:graphicFrame>
        <p:nvGraphicFramePr>
          <p:cNvPr id="7" name="Content Placeholder 6">
            <a:extLst>
              <a:ext uri="{FF2B5EF4-FFF2-40B4-BE49-F238E27FC236}">
                <a16:creationId xmlns:a16="http://schemas.microsoft.com/office/drawing/2014/main" id="{90F0A0C8-12A5-5EAB-573E-59BEFAF4A146}"/>
              </a:ext>
            </a:extLst>
          </p:cNvPr>
          <p:cNvGraphicFramePr>
            <a:graphicFrameLocks noGrp="1"/>
          </p:cNvGraphicFramePr>
          <p:nvPr>
            <p:ph idx="1"/>
            <p:extLst>
              <p:ext uri="{D42A27DB-BD31-4B8C-83A1-F6EECF244321}">
                <p14:modId xmlns:p14="http://schemas.microsoft.com/office/powerpoint/2010/main" val="4267731007"/>
              </p:ext>
            </p:extLst>
          </p:nvPr>
        </p:nvGraphicFramePr>
        <p:xfrm>
          <a:off x="1" y="556239"/>
          <a:ext cx="12192000" cy="6331160"/>
        </p:xfrm>
        <a:graphic>
          <a:graphicData uri="http://schemas.openxmlformats.org/drawingml/2006/table">
            <a:tbl>
              <a:tblPr firstRow="1" bandRow="1">
                <a:tableStyleId>{5C22544A-7EE6-4342-B048-85BDC9FD1C3A}</a:tableStyleId>
              </a:tblPr>
              <a:tblGrid>
                <a:gridCol w="531469">
                  <a:extLst>
                    <a:ext uri="{9D8B030D-6E8A-4147-A177-3AD203B41FA5}">
                      <a16:colId xmlns:a16="http://schemas.microsoft.com/office/drawing/2014/main" val="1489377712"/>
                    </a:ext>
                  </a:extLst>
                </a:gridCol>
                <a:gridCol w="1212840">
                  <a:extLst>
                    <a:ext uri="{9D8B030D-6E8A-4147-A177-3AD203B41FA5}">
                      <a16:colId xmlns:a16="http://schemas.microsoft.com/office/drawing/2014/main" val="167731644"/>
                    </a:ext>
                  </a:extLst>
                </a:gridCol>
                <a:gridCol w="10447691">
                  <a:extLst>
                    <a:ext uri="{9D8B030D-6E8A-4147-A177-3AD203B41FA5}">
                      <a16:colId xmlns:a16="http://schemas.microsoft.com/office/drawing/2014/main" val="703010698"/>
                    </a:ext>
                  </a:extLst>
                </a:gridCol>
              </a:tblGrid>
              <a:tr h="396263">
                <a:tc>
                  <a:txBody>
                    <a:bodyPr/>
                    <a:lstStyle/>
                    <a:p>
                      <a:r>
                        <a:rPr lang="en-US" sz="1900" dirty="0"/>
                        <a:t>No</a:t>
                      </a:r>
                    </a:p>
                  </a:txBody>
                  <a:tcPr/>
                </a:tc>
                <a:tc>
                  <a:txBody>
                    <a:bodyPr/>
                    <a:lstStyle/>
                    <a:p>
                      <a:r>
                        <a:rPr lang="en-US" sz="1900" dirty="0"/>
                        <a:t>Type</a:t>
                      </a:r>
                    </a:p>
                  </a:txBody>
                  <a:tcPr/>
                </a:tc>
                <a:tc>
                  <a:txBody>
                    <a:bodyPr/>
                    <a:lstStyle/>
                    <a:p>
                      <a:r>
                        <a:rPr lang="en-US" sz="1900" dirty="0"/>
                        <a:t>Competency</a:t>
                      </a:r>
                    </a:p>
                  </a:txBody>
                  <a:tcPr/>
                </a:tc>
                <a:extLst>
                  <a:ext uri="{0D108BD9-81ED-4DB2-BD59-A6C34878D82A}">
                    <a16:rowId xmlns:a16="http://schemas.microsoft.com/office/drawing/2014/main" val="2902912144"/>
                  </a:ext>
                </a:extLst>
              </a:tr>
              <a:tr h="538480">
                <a:tc>
                  <a:txBody>
                    <a:bodyPr/>
                    <a:lstStyle/>
                    <a:p>
                      <a:r>
                        <a:rPr lang="en-US" sz="1300" dirty="0"/>
                        <a:t>1</a:t>
                      </a:r>
                    </a:p>
                  </a:txBody>
                  <a:tcPr/>
                </a:tc>
                <a:tc>
                  <a:txBody>
                    <a:bodyPr/>
                    <a:lstStyle/>
                    <a:p>
                      <a:r>
                        <a:rPr lang="en-US" sz="1500" b="1" dirty="0">
                          <a:latin typeface="+mn-lt"/>
                        </a:rPr>
                        <a:t>Nutrition Counseling</a:t>
                      </a:r>
                    </a:p>
                  </a:txBody>
                  <a:tcPr/>
                </a:tc>
                <a:tc>
                  <a:txBody>
                    <a:bodyPr/>
                    <a:lstStyle/>
                    <a:p>
                      <a:r>
                        <a:rPr lang="en-US" sz="1500" dirty="0"/>
                        <a:t>Provides evidence-based, culturally sensitive nutrition and food recommendations to patients  for prevention and treatment of disease</a:t>
                      </a:r>
                    </a:p>
                  </a:txBody>
                  <a:tcPr/>
                </a:tc>
                <a:extLst>
                  <a:ext uri="{0D108BD9-81ED-4DB2-BD59-A6C34878D82A}">
                    <a16:rowId xmlns:a16="http://schemas.microsoft.com/office/drawing/2014/main" val="2602605647"/>
                  </a:ext>
                </a:extLst>
              </a:tr>
              <a:tr h="538480">
                <a:tc>
                  <a:txBody>
                    <a:bodyPr/>
                    <a:lstStyle/>
                    <a:p>
                      <a:r>
                        <a:rPr lang="en-US" sz="1300" dirty="0"/>
                        <a:t>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dirty="0">
                          <a:latin typeface="+mn-lt"/>
                        </a:rPr>
                        <a:t>Nutrition Counseling</a:t>
                      </a:r>
                    </a:p>
                  </a:txBody>
                  <a:tcPr/>
                </a:tc>
                <a:tc>
                  <a:txBody>
                    <a:bodyPr/>
                    <a:lstStyle/>
                    <a:p>
                      <a:r>
                        <a:rPr lang="en-US" sz="1500" dirty="0"/>
                        <a:t>Screens for food insecurity and nutrition insecurity and make appropriate referrals to those at risk</a:t>
                      </a:r>
                    </a:p>
                  </a:txBody>
                  <a:tcPr/>
                </a:tc>
                <a:extLst>
                  <a:ext uri="{0D108BD9-81ED-4DB2-BD59-A6C34878D82A}">
                    <a16:rowId xmlns:a16="http://schemas.microsoft.com/office/drawing/2014/main" val="2677941187"/>
                  </a:ext>
                </a:extLst>
              </a:tr>
              <a:tr h="538480">
                <a:tc>
                  <a:txBody>
                    <a:bodyPr/>
                    <a:lstStyle/>
                    <a:p>
                      <a:r>
                        <a:rPr lang="en-US" sz="1300" dirty="0"/>
                        <a:t>3</a:t>
                      </a:r>
                    </a:p>
                  </a:txBody>
                  <a:tcPr/>
                </a:tc>
                <a:tc>
                  <a:txBody>
                    <a:bodyPr/>
                    <a:lstStyle/>
                    <a:p>
                      <a:r>
                        <a:rPr lang="en-US" sz="1500" b="1" dirty="0">
                          <a:latin typeface="+mn-lt"/>
                        </a:rPr>
                        <a:t>Approach to patient</a:t>
                      </a:r>
                    </a:p>
                  </a:txBody>
                  <a:tcPr/>
                </a:tc>
                <a:tc>
                  <a:txBody>
                    <a:bodyPr/>
                    <a:lstStyle/>
                    <a:p>
                      <a:r>
                        <a:rPr lang="en-US" sz="1500" dirty="0"/>
                        <a:t>Works with other health professionals to deliver a multidisciplinary approach to nutrition care</a:t>
                      </a:r>
                    </a:p>
                  </a:txBody>
                  <a:tcPr/>
                </a:tc>
                <a:extLst>
                  <a:ext uri="{0D108BD9-81ED-4DB2-BD59-A6C34878D82A}">
                    <a16:rowId xmlns:a16="http://schemas.microsoft.com/office/drawing/2014/main" val="4263538186"/>
                  </a:ext>
                </a:extLst>
              </a:tr>
              <a:tr h="612711">
                <a:tc>
                  <a:txBody>
                    <a:bodyPr/>
                    <a:lstStyle/>
                    <a:p>
                      <a:r>
                        <a:rPr lang="en-US" sz="1300" dirty="0"/>
                        <a:t>4</a:t>
                      </a:r>
                    </a:p>
                  </a:txBody>
                  <a:tcPr/>
                </a:tc>
                <a:tc>
                  <a:txBody>
                    <a:bodyPr/>
                    <a:lstStyle/>
                    <a:p>
                      <a:r>
                        <a:rPr lang="en-US" sz="1500" b="1" dirty="0">
                          <a:latin typeface="+mn-lt"/>
                        </a:rPr>
                        <a:t>Knowledge Application </a:t>
                      </a:r>
                    </a:p>
                  </a:txBody>
                  <a:tcPr/>
                </a:tc>
                <a:tc>
                  <a:txBody>
                    <a:bodyPr/>
                    <a:lstStyle/>
                    <a:p>
                      <a:r>
                        <a:rPr lang="en-US" sz="1500" dirty="0"/>
                        <a:t>Identifies pathophysiologic and /or socioeconomic circumstances which may lead to metabolic syndrome or malnutrition</a:t>
                      </a:r>
                    </a:p>
                  </a:txBody>
                  <a:tcPr/>
                </a:tc>
                <a:extLst>
                  <a:ext uri="{0D108BD9-81ED-4DB2-BD59-A6C34878D82A}">
                    <a16:rowId xmlns:a16="http://schemas.microsoft.com/office/drawing/2014/main" val="2218370530"/>
                  </a:ext>
                </a:extLst>
              </a:tr>
              <a:tr h="612711">
                <a:tc>
                  <a:txBody>
                    <a:bodyPr/>
                    <a:lstStyle/>
                    <a:p>
                      <a:r>
                        <a:rPr lang="en-US" sz="1300" dirty="0"/>
                        <a:t>5</a:t>
                      </a:r>
                    </a:p>
                  </a:txBody>
                  <a:tcPr/>
                </a:tc>
                <a:tc>
                  <a:txBody>
                    <a:bodyPr/>
                    <a:lstStyle/>
                    <a:p>
                      <a:r>
                        <a:rPr lang="en-US" sz="1500" b="1" dirty="0">
                          <a:latin typeface="+mn-lt"/>
                        </a:rPr>
                        <a:t>Knowledge Application</a:t>
                      </a:r>
                    </a:p>
                  </a:txBody>
                  <a:tcPr/>
                </a:tc>
                <a:tc>
                  <a:txBody>
                    <a:bodyPr/>
                    <a:lstStyle/>
                    <a:p>
                      <a:r>
                        <a:rPr lang="en-US" sz="1500" dirty="0"/>
                        <a:t>Assesses the nutritional status of a patient with a brief diet or food history or questionnaire, anthropometric measurements, and appropriate laboratory tests </a:t>
                      </a:r>
                    </a:p>
                  </a:txBody>
                  <a:tcPr/>
                </a:tc>
                <a:extLst>
                  <a:ext uri="{0D108BD9-81ED-4DB2-BD59-A6C34878D82A}">
                    <a16:rowId xmlns:a16="http://schemas.microsoft.com/office/drawing/2014/main" val="1278227938"/>
                  </a:ext>
                </a:extLst>
              </a:tr>
              <a:tr h="612711">
                <a:tc>
                  <a:txBody>
                    <a:bodyPr/>
                    <a:lstStyle/>
                    <a:p>
                      <a:r>
                        <a:rPr lang="en-US" sz="1300" dirty="0"/>
                        <a:t>6</a:t>
                      </a:r>
                    </a:p>
                  </a:txBody>
                  <a:tcPr/>
                </a:tc>
                <a:tc>
                  <a:txBody>
                    <a:bodyPr/>
                    <a:lstStyle/>
                    <a:p>
                      <a:r>
                        <a:rPr lang="en-US" sz="1500" b="1" dirty="0">
                          <a:latin typeface="+mn-lt"/>
                        </a:rPr>
                        <a:t>Approach to patient</a:t>
                      </a:r>
                    </a:p>
                  </a:txBody>
                  <a:tcPr/>
                </a:tc>
                <a:tc>
                  <a:txBody>
                    <a:bodyPr/>
                    <a:lstStyle/>
                    <a:p>
                      <a:r>
                        <a:rPr lang="en-US" sz="1500" dirty="0"/>
                        <a:t>Starts a sensitive, nonjudgmental conversation about food and lifestyle in a brief consultation within a primary or secondary care setting</a:t>
                      </a:r>
                    </a:p>
                  </a:txBody>
                  <a:tcPr/>
                </a:tc>
                <a:extLst>
                  <a:ext uri="{0D108BD9-81ED-4DB2-BD59-A6C34878D82A}">
                    <a16:rowId xmlns:a16="http://schemas.microsoft.com/office/drawing/2014/main" val="4234965419"/>
                  </a:ext>
                </a:extLst>
              </a:tr>
              <a:tr h="612711">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7</a:t>
                      </a:r>
                    </a:p>
                  </a:txBody>
                  <a:tcPr anchor="ctr"/>
                </a:tc>
                <a:tc>
                  <a:txBody>
                    <a:bodyPr/>
                    <a:lstStyle/>
                    <a:p>
                      <a:r>
                        <a:rPr lang="en-US" sz="1500" b="1" dirty="0">
                          <a:latin typeface="+mn-lt"/>
                          <a:ea typeface="Helvetica Neue" panose="02000503000000020004" pitchFamily="2" charset="0"/>
                          <a:cs typeface="Calibri" panose="020F0502020204030204" pitchFamily="34" charset="0"/>
                        </a:rPr>
                        <a:t>Knowledge</a:t>
                      </a:r>
                    </a:p>
                  </a:txBody>
                  <a:tcPr anchor="ctr"/>
                </a:tc>
                <a:tc>
                  <a:txBody>
                    <a:bodyPr/>
                    <a:lstStyle/>
                    <a:p>
                      <a:r>
                        <a:rPr lang="en-US" sz="1500" dirty="0">
                          <a:latin typeface="Calibri" panose="020F0502020204030204" pitchFamily="34" charset="0"/>
                          <a:ea typeface="Helvetica Neue" panose="02000503000000020004" pitchFamily="2" charset="0"/>
                          <a:cs typeface="Calibri" panose="020F0502020204030204" pitchFamily="34" charset="0"/>
                        </a:rPr>
                        <a:t>Demonstrates knowledge of the nutritional content of foods including the major dietary sources of macronutrients and micronutrients</a:t>
                      </a:r>
                    </a:p>
                  </a:txBody>
                  <a:tcPr anchor="ctr"/>
                </a:tc>
                <a:extLst>
                  <a:ext uri="{0D108BD9-81ED-4DB2-BD59-A6C34878D82A}">
                    <a16:rowId xmlns:a16="http://schemas.microsoft.com/office/drawing/2014/main" val="2897544207"/>
                  </a:ext>
                </a:extLst>
              </a:tr>
              <a:tr h="612711">
                <a:tc>
                  <a:txBody>
                    <a:bodyPr/>
                    <a:lstStyle/>
                    <a:p>
                      <a:r>
                        <a:rPr lang="en-US" sz="1300" dirty="0"/>
                        <a:t>8</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dirty="0">
                          <a:latin typeface="+mn-lt"/>
                        </a:rPr>
                        <a:t>Knowledge Application</a:t>
                      </a:r>
                    </a:p>
                  </a:txBody>
                  <a:tcPr/>
                </a:tc>
                <a:tc>
                  <a:txBody>
                    <a:bodyPr/>
                    <a:lstStyle/>
                    <a:p>
                      <a:r>
                        <a:rPr lang="en-US" sz="1500" dirty="0"/>
                        <a:t>Integrates evidence-based nutrition information from national nutrition guidelines, scientific publications, and other sources into patient care</a:t>
                      </a:r>
                    </a:p>
                  </a:txBody>
                  <a:tcPr/>
                </a:tc>
                <a:extLst>
                  <a:ext uri="{0D108BD9-81ED-4DB2-BD59-A6C34878D82A}">
                    <a16:rowId xmlns:a16="http://schemas.microsoft.com/office/drawing/2014/main" val="2781923174"/>
                  </a:ext>
                </a:extLst>
              </a:tr>
              <a:tr h="612711">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9</a:t>
                      </a:r>
                    </a:p>
                  </a:txBody>
                  <a:tcPr anchor="ctr"/>
                </a:tc>
                <a:tc>
                  <a:txBody>
                    <a:bodyPr/>
                    <a:lstStyle/>
                    <a:p>
                      <a:r>
                        <a:rPr lang="en-US" sz="1500" b="1" dirty="0">
                          <a:latin typeface="+mn-lt"/>
                          <a:ea typeface="Helvetica Neue" panose="02000503000000020004" pitchFamily="2" charset="0"/>
                          <a:cs typeface="Calibri" panose="020F0502020204030204" pitchFamily="34" charset="0"/>
                        </a:rPr>
                        <a:t>Knowledge</a:t>
                      </a:r>
                    </a:p>
                  </a:txBody>
                  <a:tcPr anchor="ctr"/>
                </a:tc>
                <a:tc>
                  <a:txBody>
                    <a:bodyPr/>
                    <a:lstStyle/>
                    <a:p>
                      <a:r>
                        <a:rPr lang="en-US" sz="1500" dirty="0">
                          <a:latin typeface="Calibri" panose="020F0502020204030204" pitchFamily="34" charset="0"/>
                          <a:ea typeface="Helvetica Neue" panose="02000503000000020004" pitchFamily="2" charset="0"/>
                          <a:cs typeface="Calibri" panose="020F0502020204030204" pitchFamily="34" charset="0"/>
                        </a:rPr>
                        <a:t>Demonstrates knowledge of public health nutrition, including social determinants of health, and how it can reduce the burden of disease and improve access to adequate, healthy food</a:t>
                      </a:r>
                    </a:p>
                  </a:txBody>
                  <a:tcPr anchor="ctr"/>
                </a:tc>
                <a:extLst>
                  <a:ext uri="{0D108BD9-81ED-4DB2-BD59-A6C34878D82A}">
                    <a16:rowId xmlns:a16="http://schemas.microsoft.com/office/drawing/2014/main" val="3963094849"/>
                  </a:ext>
                </a:extLst>
              </a:tr>
              <a:tr h="612711">
                <a:tc>
                  <a:txBody>
                    <a:bodyPr/>
                    <a:lstStyle/>
                    <a:p>
                      <a:r>
                        <a:rPr lang="en-US" sz="1300" dirty="0"/>
                        <a:t>10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dirty="0">
                          <a:latin typeface="+mn-lt"/>
                        </a:rPr>
                        <a:t>Approach to patient</a:t>
                      </a:r>
                    </a:p>
                  </a:txBody>
                  <a:tcPr/>
                </a:tc>
                <a:tc>
                  <a:txBody>
                    <a:bodyPr/>
                    <a:lstStyle/>
                    <a:p>
                      <a:r>
                        <a:rPr lang="en-US" sz="1500" dirty="0"/>
                        <a:t>Demonstrates sensitivity to the social, cultural, emotional, economic, educational, and psychological factors that may affect an individual’s nutrition behavior, food choices and health status</a:t>
                      </a:r>
                    </a:p>
                  </a:txBody>
                  <a:tcPr/>
                </a:tc>
                <a:extLst>
                  <a:ext uri="{0D108BD9-81ED-4DB2-BD59-A6C34878D82A}">
                    <a16:rowId xmlns:a16="http://schemas.microsoft.com/office/drawing/2014/main" val="793475666"/>
                  </a:ext>
                </a:extLst>
              </a:tr>
            </a:tbl>
          </a:graphicData>
        </a:graphic>
      </p:graphicFrame>
    </p:spTree>
    <p:extLst>
      <p:ext uri="{BB962C8B-B14F-4D97-AF65-F5344CB8AC3E}">
        <p14:creationId xmlns:p14="http://schemas.microsoft.com/office/powerpoint/2010/main" val="1673980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7736-94D2-5CB4-AAE9-FCED7ACE343A}"/>
              </a:ext>
            </a:extLst>
          </p:cNvPr>
          <p:cNvSpPr>
            <a:spLocks noGrp="1"/>
          </p:cNvSpPr>
          <p:nvPr>
            <p:ph type="title"/>
          </p:nvPr>
        </p:nvSpPr>
        <p:spPr/>
        <p:txBody>
          <a:bodyPr>
            <a:normAutofit/>
          </a:bodyPr>
          <a:lstStyle/>
          <a:p>
            <a:pPr algn="ctr"/>
            <a:r>
              <a:rPr lang="en-US" sz="2800" dirty="0">
                <a:solidFill>
                  <a:srgbClr val="0432FF"/>
                </a:solidFill>
              </a:rPr>
              <a:t>Nutrition Competencies in the Medical Curriculum: </a:t>
            </a:r>
            <a:r>
              <a:rPr lang="en-US" sz="2800" i="1" dirty="0">
                <a:solidFill>
                  <a:srgbClr val="0432FF"/>
                </a:solidFill>
              </a:rPr>
              <a:t>Challenges</a:t>
            </a:r>
          </a:p>
        </p:txBody>
      </p:sp>
      <p:sp>
        <p:nvSpPr>
          <p:cNvPr id="3" name="Content Placeholder 2">
            <a:extLst>
              <a:ext uri="{FF2B5EF4-FFF2-40B4-BE49-F238E27FC236}">
                <a16:creationId xmlns:a16="http://schemas.microsoft.com/office/drawing/2014/main" id="{9BFE0A53-1D04-EED1-D239-8BAC461E942D}"/>
              </a:ext>
            </a:extLst>
          </p:cNvPr>
          <p:cNvSpPr>
            <a:spLocks noGrp="1"/>
          </p:cNvSpPr>
          <p:nvPr>
            <p:ph idx="1"/>
          </p:nvPr>
        </p:nvSpPr>
        <p:spPr/>
        <p:txBody>
          <a:bodyPr>
            <a:normAutofit/>
          </a:bodyPr>
          <a:lstStyle/>
          <a:p>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The curriculum is already overloaded</a:t>
            </a:r>
          </a:p>
          <a:p>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Competencies require more than knowledge acquisition</a:t>
            </a:r>
          </a:p>
          <a:p>
            <a:pPr lvl="1"/>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knowledge application, counseling skills, attitudinal aspects</a:t>
            </a:r>
          </a:p>
          <a:p>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How to incorporate into clinical rotations/clerkships</a:t>
            </a:r>
          </a:p>
          <a:p>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Assessment necessitates faculty observation</a:t>
            </a:r>
          </a:p>
          <a:p>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Is a teaching kitchen helpful? Use of virtual sessions?</a:t>
            </a:r>
          </a:p>
          <a:p>
            <a:endPar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lvl="1"/>
            <a:endPar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4975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E5A8"/>
        </a:solidFill>
        <a:effectLst/>
      </p:bgPr>
    </p:bg>
    <p:spTree>
      <p:nvGrpSpPr>
        <p:cNvPr id="1" name="Shape 1621">
          <a:extLst>
            <a:ext uri="{FF2B5EF4-FFF2-40B4-BE49-F238E27FC236}">
              <a16:creationId xmlns:a16="http://schemas.microsoft.com/office/drawing/2014/main" id="{F12E64C8-4C42-D97A-36B0-90816775CABE}"/>
            </a:ext>
          </a:extLst>
        </p:cNvPr>
        <p:cNvGrpSpPr/>
        <p:nvPr/>
      </p:nvGrpSpPr>
      <p:grpSpPr>
        <a:xfrm>
          <a:off x="0" y="0"/>
          <a:ext cx="0" cy="0"/>
          <a:chOff x="0" y="0"/>
          <a:chExt cx="0" cy="0"/>
        </a:xfrm>
      </p:grpSpPr>
      <p:pic>
        <p:nvPicPr>
          <p:cNvPr id="1622" name="Google Shape;1622;p142">
            <a:extLst>
              <a:ext uri="{FF2B5EF4-FFF2-40B4-BE49-F238E27FC236}">
                <a16:creationId xmlns:a16="http://schemas.microsoft.com/office/drawing/2014/main" id="{A127EAD8-4B8F-9DAC-E8D2-1BD376A62D86}"/>
              </a:ext>
            </a:extLst>
          </p:cNvPr>
          <p:cNvPicPr preferRelativeResize="0"/>
          <p:nvPr/>
        </p:nvPicPr>
        <p:blipFill rotWithShape="1">
          <a:blip r:embed="rId3">
            <a:alphaModFix/>
          </a:blip>
          <a:srcRect r="10909" b="-1818"/>
          <a:stretch/>
        </p:blipFill>
        <p:spPr>
          <a:xfrm>
            <a:off x="0" y="-1"/>
            <a:ext cx="12192000" cy="7065819"/>
          </a:xfrm>
          <a:prstGeom prst="rect">
            <a:avLst/>
          </a:prstGeom>
          <a:noFill/>
          <a:ln>
            <a:noFill/>
          </a:ln>
        </p:spPr>
      </p:pic>
      <p:sp>
        <p:nvSpPr>
          <p:cNvPr id="1623" name="Google Shape;1623;p142">
            <a:extLst>
              <a:ext uri="{FF2B5EF4-FFF2-40B4-BE49-F238E27FC236}">
                <a16:creationId xmlns:a16="http://schemas.microsoft.com/office/drawing/2014/main" id="{7612F9B6-ED47-0803-74AE-14AC3A0D170D}"/>
              </a:ext>
            </a:extLst>
          </p:cNvPr>
          <p:cNvSpPr txBox="1"/>
          <p:nvPr/>
        </p:nvSpPr>
        <p:spPr>
          <a:xfrm>
            <a:off x="2433634" y="622989"/>
            <a:ext cx="8931052" cy="54476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endParaRPr kumimoji="0" lang="en-US" sz="80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80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rPr>
              <a:t>Maybe sooner than you imagined!</a:t>
            </a:r>
            <a:endParaRPr kumimoji="0" sz="8000" b="1" i="0" u="none" strike="noStrike" kern="0" cap="small" spc="0" normalizeH="0" baseline="0" noProof="0" dirty="0">
              <a:ln>
                <a:noFill/>
              </a:ln>
              <a:solidFill>
                <a:srgbClr val="0E3A52"/>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50;p24">
            <a:extLst>
              <a:ext uri="{FF2B5EF4-FFF2-40B4-BE49-F238E27FC236}">
                <a16:creationId xmlns:a16="http://schemas.microsoft.com/office/drawing/2014/main" id="{E255EE7B-71A9-008B-DBDB-8E484072AA4B}"/>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6123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7736-94D2-5CB4-AAE9-FCED7ACE343A}"/>
              </a:ext>
            </a:extLst>
          </p:cNvPr>
          <p:cNvSpPr>
            <a:spLocks noGrp="1"/>
          </p:cNvSpPr>
          <p:nvPr>
            <p:ph type="title"/>
          </p:nvPr>
        </p:nvSpPr>
        <p:spPr>
          <a:xfrm>
            <a:off x="284632" y="377455"/>
            <a:ext cx="11581901" cy="878967"/>
          </a:xfrm>
        </p:spPr>
        <p:txBody>
          <a:bodyPr>
            <a:normAutofit/>
          </a:bodyPr>
          <a:lstStyle/>
          <a:p>
            <a:pPr algn="ctr"/>
            <a:r>
              <a:rPr lang="en-US" sz="2800" dirty="0">
                <a:solidFill>
                  <a:srgbClr val="0432FF"/>
                </a:solidFill>
              </a:rPr>
              <a:t>Nutrition Competencies in the Medical Curriculum: </a:t>
            </a:r>
            <a:r>
              <a:rPr lang="en-US" sz="2800" i="1" dirty="0">
                <a:solidFill>
                  <a:srgbClr val="0432FF"/>
                </a:solidFill>
              </a:rPr>
              <a:t>Opportunities</a:t>
            </a:r>
          </a:p>
        </p:txBody>
      </p:sp>
      <p:sp>
        <p:nvSpPr>
          <p:cNvPr id="3" name="Content Placeholder 2">
            <a:extLst>
              <a:ext uri="{FF2B5EF4-FFF2-40B4-BE49-F238E27FC236}">
                <a16:creationId xmlns:a16="http://schemas.microsoft.com/office/drawing/2014/main" id="{9BFE0A53-1D04-EED1-D239-8BAC461E942D}"/>
              </a:ext>
            </a:extLst>
          </p:cNvPr>
          <p:cNvSpPr>
            <a:spLocks noGrp="1"/>
          </p:cNvSpPr>
          <p:nvPr>
            <p:ph idx="1"/>
          </p:nvPr>
        </p:nvSpPr>
        <p:spPr>
          <a:xfrm>
            <a:off x="284632" y="1059468"/>
            <a:ext cx="11581901" cy="4795233"/>
          </a:xfrm>
        </p:spPr>
        <p:txBody>
          <a:bodyPr>
            <a:normAutofit lnSpcReduction="10000"/>
          </a:bodyPr>
          <a:lstStyle/>
          <a:p>
            <a:r>
              <a:rPr lang="en-US" b="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Integrating material with other subjects</a:t>
            </a:r>
          </a:p>
          <a:p>
            <a:pPr lvl="1"/>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(e.g. cardiovascular, renal, endo; social determinants of health) </a:t>
            </a:r>
          </a:p>
          <a:p>
            <a:r>
              <a:rPr lang="en-US" b="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Experiential learning in pre-clinical curriculum</a:t>
            </a:r>
          </a:p>
          <a:p>
            <a:pPr lvl="1"/>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(e.g. glucose monitoring in metabolism, mindful eating)  </a:t>
            </a:r>
          </a:p>
          <a:p>
            <a:r>
              <a:rPr lang="en-US" b="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Nutrition competencies suited for a curricular thread</a:t>
            </a:r>
          </a:p>
          <a:p>
            <a:pPr lvl="1"/>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Knowledge application, counseling skills, attitudinal aspects</a:t>
            </a:r>
          </a:p>
          <a:p>
            <a:r>
              <a:rPr lang="en-US" b="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Creative clinical skills training and assessment </a:t>
            </a:r>
          </a:p>
          <a:p>
            <a:pPr lvl="1"/>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Revising cases, OSCE designs, longitudinal clerkships</a:t>
            </a:r>
          </a:p>
          <a:p>
            <a:r>
              <a:rPr lang="en-US" b="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Interprofessional education with other professionals</a:t>
            </a:r>
          </a:p>
          <a:p>
            <a:pPr lvl="1"/>
            <a:endPar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669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7736-94D2-5CB4-AAE9-FCED7ACE343A}"/>
              </a:ext>
            </a:extLst>
          </p:cNvPr>
          <p:cNvSpPr>
            <a:spLocks noGrp="1"/>
          </p:cNvSpPr>
          <p:nvPr>
            <p:ph type="title"/>
          </p:nvPr>
        </p:nvSpPr>
        <p:spPr/>
        <p:txBody>
          <a:bodyPr>
            <a:normAutofit/>
          </a:bodyPr>
          <a:lstStyle/>
          <a:p>
            <a:pPr algn="ctr"/>
            <a:r>
              <a:rPr lang="en-US" sz="2800" dirty="0">
                <a:solidFill>
                  <a:srgbClr val="0432FF"/>
                </a:solidFill>
              </a:rPr>
              <a:t>Nutrition Competencies in the Medical Curriculum: </a:t>
            </a:r>
            <a:r>
              <a:rPr lang="en-US" sz="2800" i="1" dirty="0">
                <a:solidFill>
                  <a:srgbClr val="0432FF"/>
                </a:solidFill>
              </a:rPr>
              <a:t>Opportunities</a:t>
            </a:r>
          </a:p>
        </p:txBody>
      </p:sp>
      <p:sp>
        <p:nvSpPr>
          <p:cNvPr id="3" name="Content Placeholder 2">
            <a:extLst>
              <a:ext uri="{FF2B5EF4-FFF2-40B4-BE49-F238E27FC236}">
                <a16:creationId xmlns:a16="http://schemas.microsoft.com/office/drawing/2014/main" id="{9BFE0A53-1D04-EED1-D239-8BAC461E942D}"/>
              </a:ext>
            </a:extLst>
          </p:cNvPr>
          <p:cNvSpPr>
            <a:spLocks noGrp="1"/>
          </p:cNvSpPr>
          <p:nvPr>
            <p:ph idx="1"/>
          </p:nvPr>
        </p:nvSpPr>
        <p:spPr>
          <a:xfrm>
            <a:off x="284632" y="1338867"/>
            <a:ext cx="11581901" cy="4553933"/>
          </a:xfrm>
        </p:spPr>
        <p:txBody>
          <a:bodyPr>
            <a:normAutofit/>
          </a:bodyPr>
          <a:lstStyle/>
          <a:p>
            <a:r>
              <a:rPr lang="en-US" b="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Students taking the lead as champions</a:t>
            </a:r>
          </a:p>
          <a:p>
            <a:pPr lvl="1"/>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Some medical students are trained chefs, or enjoy cooking</a:t>
            </a:r>
          </a:p>
          <a:p>
            <a:r>
              <a:rPr lang="en-US" b="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Faculty as role models</a:t>
            </a:r>
          </a:p>
          <a:p>
            <a:pPr lvl="1"/>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(sharing their personal journeys, demos for culinary medicine) </a:t>
            </a:r>
          </a:p>
          <a:p>
            <a:r>
              <a:rPr lang="en-US" b="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Engagement with local chefs</a:t>
            </a:r>
          </a:p>
          <a:p>
            <a:pPr lvl="1"/>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(opportunities for both chefs and students/faculty to partner)</a:t>
            </a:r>
          </a:p>
          <a:p>
            <a:pPr marL="0" indent="0">
              <a:buNone/>
            </a:pPr>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a:t>
            </a:r>
          </a:p>
          <a:p>
            <a:pPr lvl="1"/>
            <a:endPar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2788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1C3D-A905-4BD1-B5FB-8AA7BD142509}"/>
              </a:ext>
            </a:extLst>
          </p:cNvPr>
          <p:cNvSpPr>
            <a:spLocks noGrp="1"/>
          </p:cNvSpPr>
          <p:nvPr>
            <p:ph type="ctrTitle"/>
          </p:nvPr>
        </p:nvSpPr>
        <p:spPr>
          <a:xfrm>
            <a:off x="215154" y="478716"/>
            <a:ext cx="4262719" cy="5101813"/>
          </a:xfrm>
          <a:solidFill>
            <a:schemeClr val="tx2">
              <a:lumMod val="10000"/>
              <a:lumOff val="90000"/>
            </a:schemeClr>
          </a:solidFill>
        </p:spPr>
        <p:txBody>
          <a:bodyPr>
            <a:normAutofit/>
          </a:bodyPr>
          <a:lstStyle/>
          <a:p>
            <a:pPr algn="ctr"/>
            <a:r>
              <a:rPr lang="en-US" sz="4000" dirty="0">
                <a:solidFill>
                  <a:srgbClr val="0432FF"/>
                </a:solidFill>
              </a:rPr>
              <a:t>Fresh &amp; Savory </a:t>
            </a:r>
            <a:br>
              <a:rPr lang="en-US" sz="4000" dirty="0">
                <a:solidFill>
                  <a:srgbClr val="0432FF"/>
                </a:solidFill>
              </a:rPr>
            </a:br>
            <a:br>
              <a:rPr lang="en-US" sz="4000" dirty="0">
                <a:solidFill>
                  <a:srgbClr val="0432FF"/>
                </a:solidFill>
              </a:rPr>
            </a:br>
            <a:r>
              <a:rPr lang="en-US" sz="3200" dirty="0">
                <a:solidFill>
                  <a:schemeClr val="tx2">
                    <a:lumMod val="50000"/>
                    <a:lumOff val="50000"/>
                  </a:schemeClr>
                </a:solidFill>
              </a:rPr>
              <a:t>Culinary and Lifestyle Medicine Pop up Teaching Kitchen </a:t>
            </a:r>
          </a:p>
        </p:txBody>
      </p:sp>
      <p:sp>
        <p:nvSpPr>
          <p:cNvPr id="3" name="Subtitle 2">
            <a:extLst>
              <a:ext uri="{FF2B5EF4-FFF2-40B4-BE49-F238E27FC236}">
                <a16:creationId xmlns:a16="http://schemas.microsoft.com/office/drawing/2014/main" id="{DFEFB2FF-F632-4375-B7EA-37BA0A49F5A1}"/>
              </a:ext>
            </a:extLst>
          </p:cNvPr>
          <p:cNvSpPr>
            <a:spLocks noGrp="1"/>
          </p:cNvSpPr>
          <p:nvPr>
            <p:ph type="subTitle" idx="1"/>
          </p:nvPr>
        </p:nvSpPr>
        <p:spPr>
          <a:xfrm>
            <a:off x="457202" y="4379085"/>
            <a:ext cx="4020671" cy="596329"/>
          </a:xfrm>
          <a:noFill/>
        </p:spPr>
        <p:txBody>
          <a:bodyPr>
            <a:noAutofit/>
          </a:bodyPr>
          <a:lstStyle/>
          <a:p>
            <a:pPr algn="ctr"/>
            <a:r>
              <a:rPr lang="en-US" sz="2800" dirty="0">
                <a:solidFill>
                  <a:srgbClr val="011893"/>
                </a:solidFill>
              </a:rPr>
              <a:t>Shared Medical Appt</a:t>
            </a:r>
          </a:p>
        </p:txBody>
      </p:sp>
      <p:pic>
        <p:nvPicPr>
          <p:cNvPr id="7" name="Picture 6" descr="A group of people standing around a table with food&#10;&#10;Description automatically generated with medium confidence">
            <a:extLst>
              <a:ext uri="{FF2B5EF4-FFF2-40B4-BE49-F238E27FC236}">
                <a16:creationId xmlns:a16="http://schemas.microsoft.com/office/drawing/2014/main" id="{FDA2787D-7CAF-4923-990E-52C5E8361AD7}"/>
              </a:ext>
            </a:extLst>
          </p:cNvPr>
          <p:cNvPicPr>
            <a:picLocks noChangeAspect="1"/>
          </p:cNvPicPr>
          <p:nvPr/>
        </p:nvPicPr>
        <p:blipFill rotWithShape="1">
          <a:blip r:embed="rId2">
            <a:extLst>
              <a:ext uri="{28A0092B-C50C-407E-A947-70E740481C1C}">
                <a14:useLocalDpi xmlns:a14="http://schemas.microsoft.com/office/drawing/2010/main" val="0"/>
              </a:ext>
            </a:extLst>
          </a:blip>
          <a:srcRect l="7481" r="10086"/>
          <a:stretch/>
        </p:blipFill>
        <p:spPr>
          <a:xfrm>
            <a:off x="4654297" y="10"/>
            <a:ext cx="7537704" cy="6857991"/>
          </a:xfrm>
          <a:prstGeom prst="rect">
            <a:avLst/>
          </a:prstGeom>
        </p:spPr>
      </p:pic>
    </p:spTree>
    <p:extLst>
      <p:ext uri="{BB962C8B-B14F-4D97-AF65-F5344CB8AC3E}">
        <p14:creationId xmlns:p14="http://schemas.microsoft.com/office/powerpoint/2010/main" val="123900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7736-94D2-5CB4-AAE9-FCED7ACE343A}"/>
              </a:ext>
            </a:extLst>
          </p:cNvPr>
          <p:cNvSpPr>
            <a:spLocks noGrp="1"/>
          </p:cNvSpPr>
          <p:nvPr>
            <p:ph type="title"/>
          </p:nvPr>
        </p:nvSpPr>
        <p:spPr/>
        <p:txBody>
          <a:bodyPr>
            <a:normAutofit/>
          </a:bodyPr>
          <a:lstStyle/>
          <a:p>
            <a:pPr algn="ctr"/>
            <a:r>
              <a:rPr lang="en-US" dirty="0">
                <a:solidFill>
                  <a:srgbClr val="0432FF"/>
                </a:solidFill>
              </a:rPr>
              <a:t>Nutrition Competencies in the Medical Curriculum</a:t>
            </a:r>
            <a:endParaRPr lang="en-US" i="1" dirty="0">
              <a:solidFill>
                <a:srgbClr val="0432FF"/>
              </a:solidFill>
            </a:endParaRPr>
          </a:p>
        </p:txBody>
      </p:sp>
      <p:sp>
        <p:nvSpPr>
          <p:cNvPr id="3" name="Content Placeholder 2">
            <a:extLst>
              <a:ext uri="{FF2B5EF4-FFF2-40B4-BE49-F238E27FC236}">
                <a16:creationId xmlns:a16="http://schemas.microsoft.com/office/drawing/2014/main" id="{9BFE0A53-1D04-EED1-D239-8BAC461E942D}"/>
              </a:ext>
            </a:extLst>
          </p:cNvPr>
          <p:cNvSpPr>
            <a:spLocks noGrp="1"/>
          </p:cNvSpPr>
          <p:nvPr>
            <p:ph idx="1"/>
          </p:nvPr>
        </p:nvSpPr>
        <p:spPr/>
        <p:txBody>
          <a:bodyPr>
            <a:normAutofit/>
          </a:bodyPr>
          <a:lstStyle/>
          <a:p>
            <a:pPr marL="0" indent="0">
              <a:buNone/>
            </a:pPr>
            <a:endPar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457189" lvl="1" indent="0" algn="ctr">
              <a:buNone/>
            </a:pPr>
            <a:r>
              <a:rPr lang="en-US" sz="4400"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Yes, there are </a:t>
            </a:r>
            <a:r>
              <a:rPr lang="en-US" sz="4400" i="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challenges</a:t>
            </a:r>
            <a:r>
              <a:rPr lang="en-US" sz="4400"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a:t>
            </a:r>
          </a:p>
          <a:p>
            <a:pPr marL="457189" lvl="1" indent="0" algn="ctr">
              <a:buNone/>
            </a:pPr>
            <a:r>
              <a:rPr lang="en-US" sz="4400"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but there are also wonderful </a:t>
            </a:r>
            <a:r>
              <a:rPr lang="en-US" sz="4400" b="1" i="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opportunities</a:t>
            </a:r>
            <a:r>
              <a:rPr lang="en-US" sz="4400"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to advance medical education!</a:t>
            </a:r>
          </a:p>
          <a:p>
            <a:pPr marL="0" indent="0">
              <a:buNone/>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0917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FF0A-F4B1-37C5-A876-DA0614184209}"/>
              </a:ext>
            </a:extLst>
          </p:cNvPr>
          <p:cNvSpPr>
            <a:spLocks noGrp="1"/>
          </p:cNvSpPr>
          <p:nvPr>
            <p:ph type="title"/>
          </p:nvPr>
        </p:nvSpPr>
        <p:spPr>
          <a:xfrm>
            <a:off x="284132" y="1"/>
            <a:ext cx="11581901" cy="878967"/>
          </a:xfrm>
        </p:spPr>
        <p:txBody>
          <a:bodyPr>
            <a:normAutofit/>
          </a:bodyPr>
          <a:lstStyle/>
          <a:p>
            <a:pPr algn="ctr"/>
            <a:r>
              <a:rPr lang="en-US" sz="3200" dirty="0">
                <a:solidFill>
                  <a:srgbClr val="0432FF"/>
                </a:solidFill>
              </a:rPr>
              <a:t>Suggested Nutrition Competencies (UME)</a:t>
            </a:r>
          </a:p>
        </p:txBody>
      </p:sp>
      <p:graphicFrame>
        <p:nvGraphicFramePr>
          <p:cNvPr id="7" name="Content Placeholder 6">
            <a:extLst>
              <a:ext uri="{FF2B5EF4-FFF2-40B4-BE49-F238E27FC236}">
                <a16:creationId xmlns:a16="http://schemas.microsoft.com/office/drawing/2014/main" id="{90F0A0C8-12A5-5EAB-573E-59BEFAF4A146}"/>
              </a:ext>
            </a:extLst>
          </p:cNvPr>
          <p:cNvGraphicFramePr>
            <a:graphicFrameLocks noGrp="1"/>
          </p:cNvGraphicFramePr>
          <p:nvPr>
            <p:ph idx="1"/>
            <p:extLst>
              <p:ext uri="{D42A27DB-BD31-4B8C-83A1-F6EECF244321}">
                <p14:modId xmlns:p14="http://schemas.microsoft.com/office/powerpoint/2010/main" val="721693631"/>
              </p:ext>
            </p:extLst>
          </p:nvPr>
        </p:nvGraphicFramePr>
        <p:xfrm>
          <a:off x="0" y="515895"/>
          <a:ext cx="12192001" cy="6347207"/>
        </p:xfrm>
        <a:graphic>
          <a:graphicData uri="http://schemas.openxmlformats.org/drawingml/2006/table">
            <a:tbl>
              <a:tblPr firstRow="1" bandRow="1">
                <a:tableStyleId>{5C22544A-7EE6-4342-B048-85BDC9FD1C3A}</a:tableStyleId>
              </a:tblPr>
              <a:tblGrid>
                <a:gridCol w="591671">
                  <a:extLst>
                    <a:ext uri="{9D8B030D-6E8A-4147-A177-3AD203B41FA5}">
                      <a16:colId xmlns:a16="http://schemas.microsoft.com/office/drawing/2014/main" val="1489377712"/>
                    </a:ext>
                  </a:extLst>
                </a:gridCol>
                <a:gridCol w="1196785">
                  <a:extLst>
                    <a:ext uri="{9D8B030D-6E8A-4147-A177-3AD203B41FA5}">
                      <a16:colId xmlns:a16="http://schemas.microsoft.com/office/drawing/2014/main" val="167731644"/>
                    </a:ext>
                  </a:extLst>
                </a:gridCol>
                <a:gridCol w="10403545">
                  <a:extLst>
                    <a:ext uri="{9D8B030D-6E8A-4147-A177-3AD203B41FA5}">
                      <a16:colId xmlns:a16="http://schemas.microsoft.com/office/drawing/2014/main" val="703010698"/>
                    </a:ext>
                  </a:extLst>
                </a:gridCol>
              </a:tblGrid>
              <a:tr h="482743">
                <a:tc>
                  <a:txBody>
                    <a:bodyPr/>
                    <a:lstStyle/>
                    <a:p>
                      <a:r>
                        <a:rPr lang="en-US" sz="1900" dirty="0"/>
                        <a:t>No</a:t>
                      </a:r>
                    </a:p>
                  </a:txBody>
                  <a:tcPr/>
                </a:tc>
                <a:tc>
                  <a:txBody>
                    <a:bodyPr/>
                    <a:lstStyle/>
                    <a:p>
                      <a:r>
                        <a:rPr lang="en-US" sz="1900" dirty="0"/>
                        <a:t>Type</a:t>
                      </a:r>
                    </a:p>
                  </a:txBody>
                  <a:tcPr/>
                </a:tc>
                <a:tc>
                  <a:txBody>
                    <a:bodyPr/>
                    <a:lstStyle/>
                    <a:p>
                      <a:r>
                        <a:rPr lang="en-US" sz="1900" dirty="0"/>
                        <a:t>Competency</a:t>
                      </a:r>
                    </a:p>
                  </a:txBody>
                  <a:tcPr/>
                </a:tc>
                <a:extLst>
                  <a:ext uri="{0D108BD9-81ED-4DB2-BD59-A6C34878D82A}">
                    <a16:rowId xmlns:a16="http://schemas.microsoft.com/office/drawing/2014/main" val="2902912144"/>
                  </a:ext>
                </a:extLst>
              </a:tr>
              <a:tr h="482743">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35</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Knowledge</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Demonstrates knowledge of the functions of essential nutrients</a:t>
                      </a:r>
                    </a:p>
                  </a:txBody>
                  <a:tcPr anchor="ctr"/>
                </a:tc>
                <a:extLst>
                  <a:ext uri="{0D108BD9-81ED-4DB2-BD59-A6C34878D82A}">
                    <a16:rowId xmlns:a16="http://schemas.microsoft.com/office/drawing/2014/main" val="2602605647"/>
                  </a:ext>
                </a:extLst>
              </a:tr>
              <a:tr h="635343">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7</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Knowledge</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Demonstrates knowledge of the nutritional content of foods including the major dietary sources of macronutrients and micronutrients</a:t>
                      </a:r>
                    </a:p>
                  </a:txBody>
                  <a:tcPr anchor="ctr"/>
                </a:tc>
                <a:extLst>
                  <a:ext uri="{0D108BD9-81ED-4DB2-BD59-A6C34878D82A}">
                    <a16:rowId xmlns:a16="http://schemas.microsoft.com/office/drawing/2014/main" val="792678892"/>
                  </a:ext>
                </a:extLst>
              </a:tr>
              <a:tr h="482743">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36</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Knowledge</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Demonstrates knowledge of the principles of a healthy balanced diet (in line with national guidelines)</a:t>
                      </a:r>
                    </a:p>
                  </a:txBody>
                  <a:tcPr anchor="ctr"/>
                </a:tc>
                <a:extLst>
                  <a:ext uri="{0D108BD9-81ED-4DB2-BD59-A6C34878D82A}">
                    <a16:rowId xmlns:a16="http://schemas.microsoft.com/office/drawing/2014/main" val="2677941187"/>
                  </a:ext>
                </a:extLst>
              </a:tr>
              <a:tr h="635343">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9</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Knowledge</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Demonstrates knowledge of public health nutrition, including social determinants of health, and how it can reduce the burden of disease and improve access to adequate, healthy food</a:t>
                      </a:r>
                    </a:p>
                  </a:txBody>
                  <a:tcPr anchor="ctr"/>
                </a:tc>
                <a:extLst>
                  <a:ext uri="{0D108BD9-81ED-4DB2-BD59-A6C34878D82A}">
                    <a16:rowId xmlns:a16="http://schemas.microsoft.com/office/drawing/2014/main" val="4263538186"/>
                  </a:ext>
                </a:extLst>
              </a:tr>
              <a:tr h="635343">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11</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Knowledge</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Demonstrates knowledge of the pathophysiological states that can affect the absorption of macronutrients, micronutrients, and other food based compounds</a:t>
                      </a:r>
                    </a:p>
                  </a:txBody>
                  <a:tcPr anchor="ctr"/>
                </a:tc>
                <a:extLst>
                  <a:ext uri="{0D108BD9-81ED-4DB2-BD59-A6C34878D82A}">
                    <a16:rowId xmlns:a16="http://schemas.microsoft.com/office/drawing/2014/main" val="2218370530"/>
                  </a:ext>
                </a:extLst>
              </a:tr>
              <a:tr h="482743">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20</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Knowledge</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Demonstrates knowledge of the difference between food allergies and food intolerance</a:t>
                      </a:r>
                    </a:p>
                  </a:txBody>
                  <a:tcPr anchor="ctr"/>
                </a:tc>
                <a:extLst>
                  <a:ext uri="{0D108BD9-81ED-4DB2-BD59-A6C34878D82A}">
                    <a16:rowId xmlns:a16="http://schemas.microsoft.com/office/drawing/2014/main" val="1278227938"/>
                  </a:ext>
                </a:extLst>
              </a:tr>
              <a:tr h="619760">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24</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Knowledge</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Demonstrates knowledge of how energy and nutrient requirements in health and disease differ across the lifespan</a:t>
                      </a:r>
                    </a:p>
                  </a:txBody>
                  <a:tcPr anchor="ctr"/>
                </a:tc>
                <a:extLst>
                  <a:ext uri="{0D108BD9-81ED-4DB2-BD59-A6C34878D82A}">
                    <a16:rowId xmlns:a16="http://schemas.microsoft.com/office/drawing/2014/main" val="2897544207"/>
                  </a:ext>
                </a:extLst>
              </a:tr>
              <a:tr h="619760">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25</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Knowledge</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Demonstrates knowledge of possible drug-nutrient interactions between certain foods, beverages, and medications</a:t>
                      </a:r>
                    </a:p>
                  </a:txBody>
                  <a:tcPr anchor="ctr"/>
                </a:tc>
                <a:extLst>
                  <a:ext uri="{0D108BD9-81ED-4DB2-BD59-A6C34878D82A}">
                    <a16:rowId xmlns:a16="http://schemas.microsoft.com/office/drawing/2014/main" val="2781923174"/>
                  </a:ext>
                </a:extLst>
              </a:tr>
              <a:tr h="635343">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26</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Knowledge</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Demonstrates knowledge of nutritional differences between unprocessed, minimally processed and </a:t>
                      </a:r>
                      <a:r>
                        <a:rPr lang="en-US" sz="1700" dirty="0" err="1">
                          <a:latin typeface="Calibri" panose="020F0502020204030204" pitchFamily="34" charset="0"/>
                          <a:ea typeface="Helvetica Neue" panose="02000503000000020004" pitchFamily="2" charset="0"/>
                          <a:cs typeface="Calibri" panose="020F0502020204030204" pitchFamily="34" charset="0"/>
                        </a:rPr>
                        <a:t>ultraprocessed</a:t>
                      </a:r>
                      <a:r>
                        <a:rPr lang="en-US" sz="1700" dirty="0">
                          <a:latin typeface="Calibri" panose="020F0502020204030204" pitchFamily="34" charset="0"/>
                          <a:ea typeface="Helvetica Neue" panose="02000503000000020004" pitchFamily="2" charset="0"/>
                          <a:cs typeface="Calibri" panose="020F0502020204030204" pitchFamily="34" charset="0"/>
                        </a:rPr>
                        <a:t> foods</a:t>
                      </a:r>
                    </a:p>
                  </a:txBody>
                  <a:tcPr anchor="ctr"/>
                </a:tc>
                <a:extLst>
                  <a:ext uri="{0D108BD9-81ED-4DB2-BD59-A6C34878D82A}">
                    <a16:rowId xmlns:a16="http://schemas.microsoft.com/office/drawing/2014/main" val="3649585987"/>
                  </a:ext>
                </a:extLst>
              </a:tr>
              <a:tr h="635343">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29</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Knowledge</a:t>
                      </a:r>
                    </a:p>
                  </a:txBody>
                  <a:tcPr anchor="ctr"/>
                </a:tc>
                <a:tc>
                  <a:txBody>
                    <a:bodyPr/>
                    <a:lstStyle/>
                    <a:p>
                      <a:r>
                        <a:rPr lang="en-US" sz="1700" dirty="0">
                          <a:latin typeface="Calibri" panose="020F0502020204030204" pitchFamily="34" charset="0"/>
                          <a:ea typeface="Helvetica Neue" panose="02000503000000020004" pitchFamily="2" charset="0"/>
                          <a:cs typeface="Calibri" panose="020F0502020204030204" pitchFamily="34" charset="0"/>
                        </a:rPr>
                        <a:t>Demonstrates knowledge of the environmental impact of food production and how food choices can promote or diminish both personal and planetary health</a:t>
                      </a:r>
                    </a:p>
                  </a:txBody>
                  <a:tcPr anchor="ctr"/>
                </a:tc>
                <a:extLst>
                  <a:ext uri="{0D108BD9-81ED-4DB2-BD59-A6C34878D82A}">
                    <a16:rowId xmlns:a16="http://schemas.microsoft.com/office/drawing/2014/main" val="3963094849"/>
                  </a:ext>
                </a:extLst>
              </a:tr>
            </a:tbl>
          </a:graphicData>
        </a:graphic>
      </p:graphicFrame>
    </p:spTree>
    <p:extLst>
      <p:ext uri="{BB962C8B-B14F-4D97-AF65-F5344CB8AC3E}">
        <p14:creationId xmlns:p14="http://schemas.microsoft.com/office/powerpoint/2010/main" val="283714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FF0A-F4B1-37C5-A876-DA0614184209}"/>
              </a:ext>
            </a:extLst>
          </p:cNvPr>
          <p:cNvSpPr>
            <a:spLocks noGrp="1"/>
          </p:cNvSpPr>
          <p:nvPr>
            <p:ph type="title"/>
          </p:nvPr>
        </p:nvSpPr>
        <p:spPr>
          <a:xfrm>
            <a:off x="284132" y="1"/>
            <a:ext cx="11581901" cy="878967"/>
          </a:xfrm>
        </p:spPr>
        <p:txBody>
          <a:bodyPr/>
          <a:lstStyle/>
          <a:p>
            <a:pPr algn="ctr"/>
            <a:r>
              <a:rPr lang="en-US" dirty="0">
                <a:solidFill>
                  <a:srgbClr val="0432FF"/>
                </a:solidFill>
              </a:rPr>
              <a:t>Suggested Nutrition Competencies</a:t>
            </a:r>
          </a:p>
        </p:txBody>
      </p:sp>
      <p:graphicFrame>
        <p:nvGraphicFramePr>
          <p:cNvPr id="7" name="Content Placeholder 6">
            <a:extLst>
              <a:ext uri="{FF2B5EF4-FFF2-40B4-BE49-F238E27FC236}">
                <a16:creationId xmlns:a16="http://schemas.microsoft.com/office/drawing/2014/main" id="{90F0A0C8-12A5-5EAB-573E-59BEFAF4A146}"/>
              </a:ext>
            </a:extLst>
          </p:cNvPr>
          <p:cNvGraphicFramePr>
            <a:graphicFrameLocks noGrp="1"/>
          </p:cNvGraphicFramePr>
          <p:nvPr>
            <p:ph idx="1"/>
            <p:extLst>
              <p:ext uri="{D42A27DB-BD31-4B8C-83A1-F6EECF244321}">
                <p14:modId xmlns:p14="http://schemas.microsoft.com/office/powerpoint/2010/main" val="560771542"/>
              </p:ext>
            </p:extLst>
          </p:nvPr>
        </p:nvGraphicFramePr>
        <p:xfrm>
          <a:off x="283634" y="679905"/>
          <a:ext cx="11724591" cy="3495040"/>
        </p:xfrm>
        <a:graphic>
          <a:graphicData uri="http://schemas.openxmlformats.org/drawingml/2006/table">
            <a:tbl>
              <a:tblPr firstRow="1" bandRow="1">
                <a:tableStyleId>{5C22544A-7EE6-4342-B048-85BDC9FD1C3A}</a:tableStyleId>
              </a:tblPr>
              <a:tblGrid>
                <a:gridCol w="464377">
                  <a:extLst>
                    <a:ext uri="{9D8B030D-6E8A-4147-A177-3AD203B41FA5}">
                      <a16:colId xmlns:a16="http://schemas.microsoft.com/office/drawing/2014/main" val="1489377712"/>
                    </a:ext>
                  </a:extLst>
                </a:gridCol>
                <a:gridCol w="2424095">
                  <a:extLst>
                    <a:ext uri="{9D8B030D-6E8A-4147-A177-3AD203B41FA5}">
                      <a16:colId xmlns:a16="http://schemas.microsoft.com/office/drawing/2014/main" val="167731644"/>
                    </a:ext>
                  </a:extLst>
                </a:gridCol>
                <a:gridCol w="8836119">
                  <a:extLst>
                    <a:ext uri="{9D8B030D-6E8A-4147-A177-3AD203B41FA5}">
                      <a16:colId xmlns:a16="http://schemas.microsoft.com/office/drawing/2014/main" val="703010698"/>
                    </a:ext>
                  </a:extLst>
                </a:gridCol>
              </a:tblGrid>
              <a:tr h="370840">
                <a:tc>
                  <a:txBody>
                    <a:bodyPr/>
                    <a:lstStyle/>
                    <a:p>
                      <a:r>
                        <a:rPr lang="en-US" sz="1300" dirty="0"/>
                        <a:t>No</a:t>
                      </a:r>
                    </a:p>
                  </a:txBody>
                  <a:tcPr/>
                </a:tc>
                <a:tc>
                  <a:txBody>
                    <a:bodyPr/>
                    <a:lstStyle/>
                    <a:p>
                      <a:r>
                        <a:rPr lang="en-US" sz="1300" dirty="0"/>
                        <a:t>Type</a:t>
                      </a:r>
                    </a:p>
                  </a:txBody>
                  <a:tcPr/>
                </a:tc>
                <a:tc>
                  <a:txBody>
                    <a:bodyPr/>
                    <a:lstStyle/>
                    <a:p>
                      <a:r>
                        <a:rPr lang="en-US" sz="1300" dirty="0"/>
                        <a:t>Competency</a:t>
                      </a:r>
                    </a:p>
                  </a:txBody>
                  <a:tcPr/>
                </a:tc>
                <a:extLst>
                  <a:ext uri="{0D108BD9-81ED-4DB2-BD59-A6C34878D82A}">
                    <a16:rowId xmlns:a16="http://schemas.microsoft.com/office/drawing/2014/main" val="2902912144"/>
                  </a:ext>
                </a:extLst>
              </a:tr>
              <a:tr h="370840">
                <a:tc>
                  <a:txBody>
                    <a:bodyPr/>
                    <a:lstStyle/>
                    <a:p>
                      <a:r>
                        <a:rPr lang="en-US" sz="1300" dirty="0"/>
                        <a:t>4</a:t>
                      </a:r>
                    </a:p>
                  </a:txBody>
                  <a:tcPr/>
                </a:tc>
                <a:tc>
                  <a:txBody>
                    <a:bodyPr/>
                    <a:lstStyle/>
                    <a:p>
                      <a:r>
                        <a:rPr lang="en-US" sz="1300" dirty="0"/>
                        <a:t>Knowledge Application </a:t>
                      </a:r>
                    </a:p>
                  </a:txBody>
                  <a:tcPr/>
                </a:tc>
                <a:tc>
                  <a:txBody>
                    <a:bodyPr/>
                    <a:lstStyle/>
                    <a:p>
                      <a:r>
                        <a:rPr lang="en-US" sz="1300" dirty="0"/>
                        <a:t>Identifies pathophysiologic and /or socioeconomic circumstances which may lead to metabolic syndrome or malnutrition</a:t>
                      </a:r>
                    </a:p>
                  </a:txBody>
                  <a:tcPr/>
                </a:tc>
                <a:extLst>
                  <a:ext uri="{0D108BD9-81ED-4DB2-BD59-A6C34878D82A}">
                    <a16:rowId xmlns:a16="http://schemas.microsoft.com/office/drawing/2014/main" val="2602605647"/>
                  </a:ext>
                </a:extLst>
              </a:tr>
              <a:tr h="502920">
                <a:tc>
                  <a:txBody>
                    <a:bodyPr/>
                    <a:lstStyle/>
                    <a:p>
                      <a:r>
                        <a:rPr lang="en-US" sz="1300" dirty="0"/>
                        <a:t>5</a:t>
                      </a:r>
                    </a:p>
                  </a:txBody>
                  <a:tcPr/>
                </a:tc>
                <a:tc>
                  <a:txBody>
                    <a:bodyPr/>
                    <a:lstStyle/>
                    <a:p>
                      <a:r>
                        <a:rPr lang="en-US" sz="1300" dirty="0"/>
                        <a:t>Knowledge Application</a:t>
                      </a:r>
                    </a:p>
                  </a:txBody>
                  <a:tcPr/>
                </a:tc>
                <a:tc>
                  <a:txBody>
                    <a:bodyPr/>
                    <a:lstStyle/>
                    <a:p>
                      <a:r>
                        <a:rPr lang="en-US" sz="1300" dirty="0"/>
                        <a:t>Assesses the nutritional status of a patient with a brief diet or food history or questionnaire, anthropometric measurements, and appropriate laboratory tests </a:t>
                      </a:r>
                    </a:p>
                  </a:txBody>
                  <a:tcPr/>
                </a:tc>
                <a:extLst>
                  <a:ext uri="{0D108BD9-81ED-4DB2-BD59-A6C34878D82A}">
                    <a16:rowId xmlns:a16="http://schemas.microsoft.com/office/drawing/2014/main" val="259617214"/>
                  </a:ext>
                </a:extLst>
              </a:tr>
              <a:tr h="502920">
                <a:tc>
                  <a:txBody>
                    <a:bodyPr/>
                    <a:lstStyle/>
                    <a:p>
                      <a:r>
                        <a:rPr lang="en-US" sz="1300" dirty="0"/>
                        <a:t>8</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Knowledge Application</a:t>
                      </a:r>
                    </a:p>
                  </a:txBody>
                  <a:tcPr/>
                </a:tc>
                <a:tc>
                  <a:txBody>
                    <a:bodyPr/>
                    <a:lstStyle/>
                    <a:p>
                      <a:r>
                        <a:rPr lang="en-US" sz="1300" dirty="0"/>
                        <a:t>Integrates evidence-based nutrition information from national nutrition guidelines, scientific publications, and other sources into patient care</a:t>
                      </a:r>
                    </a:p>
                  </a:txBody>
                  <a:tcPr/>
                </a:tc>
                <a:extLst>
                  <a:ext uri="{0D108BD9-81ED-4DB2-BD59-A6C34878D82A}">
                    <a16:rowId xmlns:a16="http://schemas.microsoft.com/office/drawing/2014/main" val="792678892"/>
                  </a:ext>
                </a:extLst>
              </a:tr>
              <a:tr h="370840">
                <a:tc>
                  <a:txBody>
                    <a:bodyPr/>
                    <a:lstStyle/>
                    <a:p>
                      <a:r>
                        <a:rPr lang="en-US" sz="1300" dirty="0"/>
                        <a:t>12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Knowledge Application</a:t>
                      </a:r>
                    </a:p>
                  </a:txBody>
                  <a:tcPr/>
                </a:tc>
                <a:tc>
                  <a:txBody>
                    <a:bodyPr/>
                    <a:lstStyle/>
                    <a:p>
                      <a:r>
                        <a:rPr lang="en-US" sz="1300" dirty="0"/>
                        <a:t>Identifies nutrient deficiencies and recommends foods and/or supplements as needed</a:t>
                      </a:r>
                    </a:p>
                  </a:txBody>
                  <a:tcPr/>
                </a:tc>
                <a:extLst>
                  <a:ext uri="{0D108BD9-81ED-4DB2-BD59-A6C34878D82A}">
                    <a16:rowId xmlns:a16="http://schemas.microsoft.com/office/drawing/2014/main" val="2677941187"/>
                  </a:ext>
                </a:extLst>
              </a:tr>
              <a:tr h="502920">
                <a:tc>
                  <a:txBody>
                    <a:bodyPr/>
                    <a:lstStyle/>
                    <a:p>
                      <a:r>
                        <a:rPr lang="en-US" sz="1300" dirty="0"/>
                        <a:t>14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Knowledge Application</a:t>
                      </a:r>
                    </a:p>
                  </a:txBody>
                  <a:tcPr/>
                </a:tc>
                <a:tc>
                  <a:txBody>
                    <a:bodyPr/>
                    <a:lstStyle/>
                    <a:p>
                      <a:r>
                        <a:rPr lang="en-US" sz="1300" dirty="0"/>
                        <a:t>Assesses diet and food intake and performs a comprehensive nutrition-focused physical examination to identify factors affecting a patient’s health status</a:t>
                      </a:r>
                    </a:p>
                  </a:txBody>
                  <a:tcPr/>
                </a:tc>
                <a:extLst>
                  <a:ext uri="{0D108BD9-81ED-4DB2-BD59-A6C34878D82A}">
                    <a16:rowId xmlns:a16="http://schemas.microsoft.com/office/drawing/2014/main" val="4263538186"/>
                  </a:ext>
                </a:extLst>
              </a:tr>
              <a:tr h="502920">
                <a:tc>
                  <a:txBody>
                    <a:bodyPr/>
                    <a:lstStyle/>
                    <a:p>
                      <a:r>
                        <a:rPr lang="en-US" sz="1300" dirty="0"/>
                        <a:t>27</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Knowledge Application</a:t>
                      </a:r>
                    </a:p>
                  </a:txBody>
                  <a:tcPr/>
                </a:tc>
                <a:tc>
                  <a:txBody>
                    <a:bodyPr/>
                    <a:lstStyle/>
                    <a:p>
                      <a:r>
                        <a:rPr lang="en-US" sz="1300" dirty="0"/>
                        <a:t>Interprets information on nutrition facts panels, nutrition labels, and menus to make appropriate recommendations to support patients’ individual needs and food choices</a:t>
                      </a:r>
                    </a:p>
                  </a:txBody>
                  <a:tcPr/>
                </a:tc>
                <a:extLst>
                  <a:ext uri="{0D108BD9-81ED-4DB2-BD59-A6C34878D82A}">
                    <a16:rowId xmlns:a16="http://schemas.microsoft.com/office/drawing/2014/main" val="2218370530"/>
                  </a:ext>
                </a:extLst>
              </a:tr>
              <a:tr h="370840">
                <a:tc>
                  <a:txBody>
                    <a:bodyPr/>
                    <a:lstStyle/>
                    <a:p>
                      <a:r>
                        <a:rPr lang="en-US" sz="1300" dirty="0"/>
                        <a:t>30</a:t>
                      </a:r>
                    </a:p>
                  </a:txBody>
                  <a:tcPr/>
                </a:tc>
                <a:tc>
                  <a:txBody>
                    <a:bodyPr/>
                    <a:lstStyle/>
                    <a:p>
                      <a:r>
                        <a:rPr lang="en-US" sz="1300" dirty="0"/>
                        <a:t>Knowledge Application</a:t>
                      </a:r>
                    </a:p>
                  </a:txBody>
                  <a:tcPr/>
                </a:tc>
                <a:tc>
                  <a:txBody>
                    <a:bodyPr/>
                    <a:lstStyle/>
                    <a:p>
                      <a:r>
                        <a:rPr lang="en-US" sz="1300" dirty="0"/>
                        <a:t>Demonstrates knowledge of how to create a culinary nutrition SMART goals for personal use and for patient care</a:t>
                      </a:r>
                    </a:p>
                  </a:txBody>
                  <a:tcPr/>
                </a:tc>
                <a:extLst>
                  <a:ext uri="{0D108BD9-81ED-4DB2-BD59-A6C34878D82A}">
                    <a16:rowId xmlns:a16="http://schemas.microsoft.com/office/drawing/2014/main" val="1278227938"/>
                  </a:ext>
                </a:extLst>
              </a:tr>
            </a:tbl>
          </a:graphicData>
        </a:graphic>
      </p:graphicFrame>
    </p:spTree>
    <p:extLst>
      <p:ext uri="{BB962C8B-B14F-4D97-AF65-F5344CB8AC3E}">
        <p14:creationId xmlns:p14="http://schemas.microsoft.com/office/powerpoint/2010/main" val="1029906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FF0A-F4B1-37C5-A876-DA0614184209}"/>
              </a:ext>
            </a:extLst>
          </p:cNvPr>
          <p:cNvSpPr>
            <a:spLocks noGrp="1"/>
          </p:cNvSpPr>
          <p:nvPr>
            <p:ph type="title"/>
          </p:nvPr>
        </p:nvSpPr>
        <p:spPr>
          <a:xfrm>
            <a:off x="284132" y="1"/>
            <a:ext cx="11581901" cy="878967"/>
          </a:xfrm>
        </p:spPr>
        <p:txBody>
          <a:bodyPr/>
          <a:lstStyle/>
          <a:p>
            <a:pPr algn="ctr"/>
            <a:r>
              <a:rPr lang="en-US" dirty="0">
                <a:solidFill>
                  <a:srgbClr val="0432FF"/>
                </a:solidFill>
              </a:rPr>
              <a:t>Suggested Nutrition Competencies</a:t>
            </a:r>
          </a:p>
        </p:txBody>
      </p:sp>
      <p:graphicFrame>
        <p:nvGraphicFramePr>
          <p:cNvPr id="7" name="Content Placeholder 6">
            <a:extLst>
              <a:ext uri="{FF2B5EF4-FFF2-40B4-BE49-F238E27FC236}">
                <a16:creationId xmlns:a16="http://schemas.microsoft.com/office/drawing/2014/main" id="{90F0A0C8-12A5-5EAB-573E-59BEFAF4A146}"/>
              </a:ext>
            </a:extLst>
          </p:cNvPr>
          <p:cNvGraphicFramePr>
            <a:graphicFrameLocks noGrp="1"/>
          </p:cNvGraphicFramePr>
          <p:nvPr>
            <p:ph idx="1"/>
            <p:extLst>
              <p:ext uri="{D42A27DB-BD31-4B8C-83A1-F6EECF244321}">
                <p14:modId xmlns:p14="http://schemas.microsoft.com/office/powerpoint/2010/main" val="1431700690"/>
              </p:ext>
            </p:extLst>
          </p:nvPr>
        </p:nvGraphicFramePr>
        <p:xfrm>
          <a:off x="283633" y="663813"/>
          <a:ext cx="11582402" cy="3733800"/>
        </p:xfrm>
        <a:graphic>
          <a:graphicData uri="http://schemas.openxmlformats.org/drawingml/2006/table">
            <a:tbl>
              <a:tblPr firstRow="1" bandRow="1">
                <a:tableStyleId>{5C22544A-7EE6-4342-B048-85BDC9FD1C3A}</a:tableStyleId>
              </a:tblPr>
              <a:tblGrid>
                <a:gridCol w="469403">
                  <a:extLst>
                    <a:ext uri="{9D8B030D-6E8A-4147-A177-3AD203B41FA5}">
                      <a16:colId xmlns:a16="http://schemas.microsoft.com/office/drawing/2014/main" val="1489377712"/>
                    </a:ext>
                  </a:extLst>
                </a:gridCol>
                <a:gridCol w="2151531">
                  <a:extLst>
                    <a:ext uri="{9D8B030D-6E8A-4147-A177-3AD203B41FA5}">
                      <a16:colId xmlns:a16="http://schemas.microsoft.com/office/drawing/2014/main" val="167731644"/>
                    </a:ext>
                  </a:extLst>
                </a:gridCol>
                <a:gridCol w="8961468">
                  <a:extLst>
                    <a:ext uri="{9D8B030D-6E8A-4147-A177-3AD203B41FA5}">
                      <a16:colId xmlns:a16="http://schemas.microsoft.com/office/drawing/2014/main" val="703010698"/>
                    </a:ext>
                  </a:extLst>
                </a:gridCol>
              </a:tblGrid>
              <a:tr h="370840">
                <a:tc>
                  <a:txBody>
                    <a:bodyPr/>
                    <a:lstStyle/>
                    <a:p>
                      <a:r>
                        <a:rPr lang="en-US" sz="1300" dirty="0"/>
                        <a:t>No</a:t>
                      </a:r>
                    </a:p>
                  </a:txBody>
                  <a:tcPr/>
                </a:tc>
                <a:tc>
                  <a:txBody>
                    <a:bodyPr/>
                    <a:lstStyle/>
                    <a:p>
                      <a:r>
                        <a:rPr lang="en-US" sz="1300" dirty="0"/>
                        <a:t>Type</a:t>
                      </a:r>
                    </a:p>
                  </a:txBody>
                  <a:tcPr/>
                </a:tc>
                <a:tc>
                  <a:txBody>
                    <a:bodyPr/>
                    <a:lstStyle/>
                    <a:p>
                      <a:r>
                        <a:rPr lang="en-US" sz="1300" dirty="0"/>
                        <a:t>Competency</a:t>
                      </a:r>
                    </a:p>
                  </a:txBody>
                  <a:tcPr/>
                </a:tc>
                <a:extLst>
                  <a:ext uri="{0D108BD9-81ED-4DB2-BD59-A6C34878D82A}">
                    <a16:rowId xmlns:a16="http://schemas.microsoft.com/office/drawing/2014/main" val="2902912144"/>
                  </a:ext>
                </a:extLst>
              </a:tr>
              <a:tr h="502920">
                <a:tc>
                  <a:txBody>
                    <a:bodyPr/>
                    <a:lstStyle/>
                    <a:p>
                      <a:r>
                        <a:rPr lang="en-US" sz="1300" dirty="0"/>
                        <a:t>1</a:t>
                      </a:r>
                    </a:p>
                  </a:txBody>
                  <a:tcPr/>
                </a:tc>
                <a:tc>
                  <a:txBody>
                    <a:bodyPr/>
                    <a:lstStyle/>
                    <a:p>
                      <a:r>
                        <a:rPr lang="en-US" sz="1300" dirty="0"/>
                        <a:t>Nutrition Counseling</a:t>
                      </a:r>
                    </a:p>
                  </a:txBody>
                  <a:tcPr/>
                </a:tc>
                <a:tc>
                  <a:txBody>
                    <a:bodyPr/>
                    <a:lstStyle/>
                    <a:p>
                      <a:r>
                        <a:rPr lang="en-US" sz="1300" dirty="0"/>
                        <a:t>Provides evidence-based, culturally sensitive nutrition and food recommendations to patients  for prevention and treatment of disease</a:t>
                      </a:r>
                    </a:p>
                  </a:txBody>
                  <a:tcPr/>
                </a:tc>
                <a:extLst>
                  <a:ext uri="{0D108BD9-81ED-4DB2-BD59-A6C34878D82A}">
                    <a16:rowId xmlns:a16="http://schemas.microsoft.com/office/drawing/2014/main" val="2602605647"/>
                  </a:ext>
                </a:extLst>
              </a:tr>
              <a:tr h="370840">
                <a:tc>
                  <a:txBody>
                    <a:bodyPr/>
                    <a:lstStyle/>
                    <a:p>
                      <a:r>
                        <a:rPr lang="en-US" sz="1300" dirty="0"/>
                        <a:t>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Nutrition Counseling</a:t>
                      </a:r>
                    </a:p>
                  </a:txBody>
                  <a:tcPr/>
                </a:tc>
                <a:tc>
                  <a:txBody>
                    <a:bodyPr/>
                    <a:lstStyle/>
                    <a:p>
                      <a:r>
                        <a:rPr lang="en-US" sz="1300" dirty="0"/>
                        <a:t>Screens for food insecurity and nutrition insecurity and make appropriate referrals to those at risk</a:t>
                      </a:r>
                    </a:p>
                  </a:txBody>
                  <a:tcPr/>
                </a:tc>
                <a:extLst>
                  <a:ext uri="{0D108BD9-81ED-4DB2-BD59-A6C34878D82A}">
                    <a16:rowId xmlns:a16="http://schemas.microsoft.com/office/drawing/2014/main" val="259617214"/>
                  </a:ext>
                </a:extLst>
              </a:tr>
              <a:tr h="502920">
                <a:tc>
                  <a:txBody>
                    <a:bodyPr/>
                    <a:lstStyle/>
                    <a:p>
                      <a:r>
                        <a:rPr lang="en-US" sz="1300" dirty="0"/>
                        <a:t>15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Nutrition Counseling</a:t>
                      </a:r>
                    </a:p>
                  </a:txBody>
                  <a:tcPr/>
                </a:tc>
                <a:tc>
                  <a:txBody>
                    <a:bodyPr/>
                    <a:lstStyle/>
                    <a:p>
                      <a:r>
                        <a:rPr lang="en-US" sz="1300" dirty="0"/>
                        <a:t>Utilizes evidence-based models of behavior change to assess patients’ readiness in order to effectively counsel patients for how to modify their diet and food choices to improve health</a:t>
                      </a:r>
                    </a:p>
                  </a:txBody>
                  <a:tcPr/>
                </a:tc>
                <a:extLst>
                  <a:ext uri="{0D108BD9-81ED-4DB2-BD59-A6C34878D82A}">
                    <a16:rowId xmlns:a16="http://schemas.microsoft.com/office/drawing/2014/main" val="792678892"/>
                  </a:ext>
                </a:extLst>
              </a:tr>
              <a:tr h="502920">
                <a:tc>
                  <a:txBody>
                    <a:bodyPr/>
                    <a:lstStyle/>
                    <a:p>
                      <a:r>
                        <a:rPr lang="en-US" sz="1300" dirty="0"/>
                        <a:t>16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Nutrition Counseling</a:t>
                      </a:r>
                    </a:p>
                  </a:txBody>
                  <a:tcPr/>
                </a:tc>
                <a:tc>
                  <a:txBody>
                    <a:bodyPr/>
                    <a:lstStyle/>
                    <a:p>
                      <a:r>
                        <a:rPr lang="en-US" sz="1300" dirty="0"/>
                        <a:t>Guides patients with regard to food choices in establishing lifelong dietary patterns to promote healthy weight and prevent or address chronic disease</a:t>
                      </a:r>
                    </a:p>
                  </a:txBody>
                  <a:tcPr/>
                </a:tc>
                <a:extLst>
                  <a:ext uri="{0D108BD9-81ED-4DB2-BD59-A6C34878D82A}">
                    <a16:rowId xmlns:a16="http://schemas.microsoft.com/office/drawing/2014/main" val="2677941187"/>
                  </a:ext>
                </a:extLst>
              </a:tr>
              <a:tr h="370840">
                <a:tc>
                  <a:txBody>
                    <a:bodyPr/>
                    <a:lstStyle/>
                    <a:p>
                      <a:r>
                        <a:rPr lang="en-US" sz="1300" dirty="0"/>
                        <a:t>17</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Nutrition Counseling</a:t>
                      </a:r>
                    </a:p>
                  </a:txBody>
                  <a:tcPr/>
                </a:tc>
                <a:tc>
                  <a:txBody>
                    <a:bodyPr/>
                    <a:lstStyle/>
                    <a:p>
                      <a:r>
                        <a:rPr lang="en-US" sz="1300" dirty="0"/>
                        <a:t>Identifies community-based nutrition resources for patients experiencing food and nutrition insecurity</a:t>
                      </a:r>
                    </a:p>
                  </a:txBody>
                  <a:tcPr/>
                </a:tc>
                <a:extLst>
                  <a:ext uri="{0D108BD9-81ED-4DB2-BD59-A6C34878D82A}">
                    <a16:rowId xmlns:a16="http://schemas.microsoft.com/office/drawing/2014/main" val="4263538186"/>
                  </a:ext>
                </a:extLst>
              </a:tr>
              <a:tr h="370840">
                <a:tc>
                  <a:txBody>
                    <a:bodyPr/>
                    <a:lstStyle/>
                    <a:p>
                      <a:r>
                        <a:rPr lang="en-US" sz="1300" dirty="0"/>
                        <a:t>21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Nutrition Counseling</a:t>
                      </a:r>
                    </a:p>
                  </a:txBody>
                  <a:tcPr/>
                </a:tc>
                <a:tc>
                  <a:txBody>
                    <a:bodyPr/>
                    <a:lstStyle/>
                    <a:p>
                      <a:r>
                        <a:rPr lang="en-US" sz="1300" dirty="0"/>
                        <a:t>Interprets physical examination data and biomarkers against reference ranges to identify patients at risk of malnutrition</a:t>
                      </a:r>
                    </a:p>
                  </a:txBody>
                  <a:tcPr/>
                </a:tc>
                <a:extLst>
                  <a:ext uri="{0D108BD9-81ED-4DB2-BD59-A6C34878D82A}">
                    <a16:rowId xmlns:a16="http://schemas.microsoft.com/office/drawing/2014/main" val="2218370530"/>
                  </a:ext>
                </a:extLst>
              </a:tr>
              <a:tr h="370840">
                <a:tc>
                  <a:txBody>
                    <a:bodyPr/>
                    <a:lstStyle/>
                    <a:p>
                      <a:r>
                        <a:rPr lang="en-US" sz="1300" dirty="0"/>
                        <a:t>23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Nutrition Counseling</a:t>
                      </a:r>
                    </a:p>
                  </a:txBody>
                  <a:tcPr/>
                </a:tc>
                <a:tc>
                  <a:txBody>
                    <a:bodyPr/>
                    <a:lstStyle/>
                    <a:p>
                      <a:r>
                        <a:rPr lang="en-US" sz="1300" dirty="0"/>
                        <a:t>Provides brief counseling interventions to help patients decrease visceral adiposity or reduce risk of metabolic syndrome</a:t>
                      </a:r>
                    </a:p>
                  </a:txBody>
                  <a:tcPr/>
                </a:tc>
                <a:extLst>
                  <a:ext uri="{0D108BD9-81ED-4DB2-BD59-A6C34878D82A}">
                    <a16:rowId xmlns:a16="http://schemas.microsoft.com/office/drawing/2014/main" val="1278227938"/>
                  </a:ext>
                </a:extLst>
              </a:tr>
              <a:tr h="370840">
                <a:tc>
                  <a:txBody>
                    <a:bodyPr/>
                    <a:lstStyle/>
                    <a:p>
                      <a:r>
                        <a:rPr lang="en-US" sz="1300" dirty="0"/>
                        <a:t>28</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Nutrition Counseling</a:t>
                      </a:r>
                    </a:p>
                  </a:txBody>
                  <a:tcPr/>
                </a:tc>
                <a:tc>
                  <a:txBody>
                    <a:bodyPr/>
                    <a:lstStyle/>
                    <a:p>
                      <a:r>
                        <a:rPr lang="en-US" sz="1300" dirty="0"/>
                        <a:t>Identifies factors which affect their personal health and nutrition status</a:t>
                      </a:r>
                    </a:p>
                  </a:txBody>
                  <a:tcPr/>
                </a:tc>
                <a:extLst>
                  <a:ext uri="{0D108BD9-81ED-4DB2-BD59-A6C34878D82A}">
                    <a16:rowId xmlns:a16="http://schemas.microsoft.com/office/drawing/2014/main" val="3869466896"/>
                  </a:ext>
                </a:extLst>
              </a:tr>
            </a:tbl>
          </a:graphicData>
        </a:graphic>
      </p:graphicFrame>
    </p:spTree>
    <p:extLst>
      <p:ext uri="{BB962C8B-B14F-4D97-AF65-F5344CB8AC3E}">
        <p14:creationId xmlns:p14="http://schemas.microsoft.com/office/powerpoint/2010/main" val="3575831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FF0A-F4B1-37C5-A876-DA0614184209}"/>
              </a:ext>
            </a:extLst>
          </p:cNvPr>
          <p:cNvSpPr>
            <a:spLocks noGrp="1"/>
          </p:cNvSpPr>
          <p:nvPr>
            <p:ph type="title"/>
          </p:nvPr>
        </p:nvSpPr>
        <p:spPr>
          <a:xfrm>
            <a:off x="284132" y="1"/>
            <a:ext cx="11581901" cy="878967"/>
          </a:xfrm>
        </p:spPr>
        <p:txBody>
          <a:bodyPr/>
          <a:lstStyle/>
          <a:p>
            <a:pPr algn="ctr"/>
            <a:r>
              <a:rPr lang="en-US" dirty="0">
                <a:solidFill>
                  <a:srgbClr val="0432FF"/>
                </a:solidFill>
              </a:rPr>
              <a:t>Suggested Nutrition Competencies</a:t>
            </a:r>
          </a:p>
        </p:txBody>
      </p:sp>
      <p:graphicFrame>
        <p:nvGraphicFramePr>
          <p:cNvPr id="7" name="Content Placeholder 6">
            <a:extLst>
              <a:ext uri="{FF2B5EF4-FFF2-40B4-BE49-F238E27FC236}">
                <a16:creationId xmlns:a16="http://schemas.microsoft.com/office/drawing/2014/main" id="{90F0A0C8-12A5-5EAB-573E-59BEFAF4A146}"/>
              </a:ext>
            </a:extLst>
          </p:cNvPr>
          <p:cNvGraphicFramePr>
            <a:graphicFrameLocks noGrp="1"/>
          </p:cNvGraphicFramePr>
          <p:nvPr>
            <p:ph idx="1"/>
            <p:extLst>
              <p:ext uri="{D42A27DB-BD31-4B8C-83A1-F6EECF244321}">
                <p14:modId xmlns:p14="http://schemas.microsoft.com/office/powerpoint/2010/main" val="1102908611"/>
              </p:ext>
            </p:extLst>
          </p:nvPr>
        </p:nvGraphicFramePr>
        <p:xfrm>
          <a:off x="283633" y="690708"/>
          <a:ext cx="11582402" cy="4262120"/>
        </p:xfrm>
        <a:graphic>
          <a:graphicData uri="http://schemas.openxmlformats.org/drawingml/2006/table">
            <a:tbl>
              <a:tblPr firstRow="1" bandRow="1">
                <a:tableStyleId>{5C22544A-7EE6-4342-B048-85BDC9FD1C3A}</a:tableStyleId>
              </a:tblPr>
              <a:tblGrid>
                <a:gridCol w="536639">
                  <a:extLst>
                    <a:ext uri="{9D8B030D-6E8A-4147-A177-3AD203B41FA5}">
                      <a16:colId xmlns:a16="http://schemas.microsoft.com/office/drawing/2014/main" val="1489377712"/>
                    </a:ext>
                  </a:extLst>
                </a:gridCol>
                <a:gridCol w="1452283">
                  <a:extLst>
                    <a:ext uri="{9D8B030D-6E8A-4147-A177-3AD203B41FA5}">
                      <a16:colId xmlns:a16="http://schemas.microsoft.com/office/drawing/2014/main" val="167731644"/>
                    </a:ext>
                  </a:extLst>
                </a:gridCol>
                <a:gridCol w="9593480">
                  <a:extLst>
                    <a:ext uri="{9D8B030D-6E8A-4147-A177-3AD203B41FA5}">
                      <a16:colId xmlns:a16="http://schemas.microsoft.com/office/drawing/2014/main" val="703010698"/>
                    </a:ext>
                  </a:extLst>
                </a:gridCol>
              </a:tblGrid>
              <a:tr h="370840">
                <a:tc>
                  <a:txBody>
                    <a:bodyPr/>
                    <a:lstStyle/>
                    <a:p>
                      <a:r>
                        <a:rPr lang="en-US" sz="1300" dirty="0"/>
                        <a:t>No</a:t>
                      </a:r>
                    </a:p>
                  </a:txBody>
                  <a:tcPr/>
                </a:tc>
                <a:tc>
                  <a:txBody>
                    <a:bodyPr/>
                    <a:lstStyle/>
                    <a:p>
                      <a:r>
                        <a:rPr lang="en-US" sz="1300" dirty="0"/>
                        <a:t>Type</a:t>
                      </a:r>
                    </a:p>
                  </a:txBody>
                  <a:tcPr/>
                </a:tc>
                <a:tc>
                  <a:txBody>
                    <a:bodyPr/>
                    <a:lstStyle/>
                    <a:p>
                      <a:r>
                        <a:rPr lang="en-US" sz="1300" dirty="0"/>
                        <a:t>Competency</a:t>
                      </a:r>
                    </a:p>
                  </a:txBody>
                  <a:tcPr/>
                </a:tc>
                <a:extLst>
                  <a:ext uri="{0D108BD9-81ED-4DB2-BD59-A6C34878D82A}">
                    <a16:rowId xmlns:a16="http://schemas.microsoft.com/office/drawing/2014/main" val="2902912144"/>
                  </a:ext>
                </a:extLst>
              </a:tr>
              <a:tr h="502920">
                <a:tc>
                  <a:txBody>
                    <a:bodyPr/>
                    <a:lstStyle/>
                    <a:p>
                      <a:r>
                        <a:rPr lang="en-US" sz="1300" dirty="0"/>
                        <a:t>3</a:t>
                      </a:r>
                    </a:p>
                  </a:txBody>
                  <a:tcPr/>
                </a:tc>
                <a:tc>
                  <a:txBody>
                    <a:bodyPr/>
                    <a:lstStyle/>
                    <a:p>
                      <a:r>
                        <a:rPr lang="en-US" sz="1300" dirty="0"/>
                        <a:t>Approach to patient</a:t>
                      </a:r>
                    </a:p>
                  </a:txBody>
                  <a:tcPr/>
                </a:tc>
                <a:tc>
                  <a:txBody>
                    <a:bodyPr/>
                    <a:lstStyle/>
                    <a:p>
                      <a:r>
                        <a:rPr lang="en-US" sz="1300" dirty="0"/>
                        <a:t>Works with other health professionals to deliver a multidisciplinary approach to nutrition care</a:t>
                      </a:r>
                    </a:p>
                  </a:txBody>
                  <a:tcPr/>
                </a:tc>
                <a:extLst>
                  <a:ext uri="{0D108BD9-81ED-4DB2-BD59-A6C34878D82A}">
                    <a16:rowId xmlns:a16="http://schemas.microsoft.com/office/drawing/2014/main" val="2602605647"/>
                  </a:ext>
                </a:extLst>
              </a:tr>
              <a:tr h="502920">
                <a:tc>
                  <a:txBody>
                    <a:bodyPr/>
                    <a:lstStyle/>
                    <a:p>
                      <a:r>
                        <a:rPr lang="en-US" sz="1300" dirty="0"/>
                        <a:t>6</a:t>
                      </a:r>
                    </a:p>
                  </a:txBody>
                  <a:tcPr/>
                </a:tc>
                <a:tc>
                  <a:txBody>
                    <a:bodyPr/>
                    <a:lstStyle/>
                    <a:p>
                      <a:r>
                        <a:rPr lang="en-US" sz="1300" dirty="0"/>
                        <a:t>Approach to patient</a:t>
                      </a:r>
                    </a:p>
                  </a:txBody>
                  <a:tcPr/>
                </a:tc>
                <a:tc>
                  <a:txBody>
                    <a:bodyPr/>
                    <a:lstStyle/>
                    <a:p>
                      <a:r>
                        <a:rPr lang="en-US" sz="1300" dirty="0"/>
                        <a:t>Starts a sensitive, nonjudgmental conversation about food and lifestyle in a brief consultation within a primary or secondary care setting</a:t>
                      </a:r>
                    </a:p>
                  </a:txBody>
                  <a:tcPr/>
                </a:tc>
                <a:extLst>
                  <a:ext uri="{0D108BD9-81ED-4DB2-BD59-A6C34878D82A}">
                    <a16:rowId xmlns:a16="http://schemas.microsoft.com/office/drawing/2014/main" val="259617214"/>
                  </a:ext>
                </a:extLst>
              </a:tr>
              <a:tr h="502920">
                <a:tc>
                  <a:txBody>
                    <a:bodyPr/>
                    <a:lstStyle/>
                    <a:p>
                      <a:r>
                        <a:rPr lang="en-US" sz="1300" dirty="0"/>
                        <a:t>10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Approach to patient</a:t>
                      </a:r>
                    </a:p>
                  </a:txBody>
                  <a:tcPr/>
                </a:tc>
                <a:tc>
                  <a:txBody>
                    <a:bodyPr/>
                    <a:lstStyle/>
                    <a:p>
                      <a:r>
                        <a:rPr lang="en-US" sz="1300" dirty="0"/>
                        <a:t>Demonstrates sensitivity to the social, cultural, emotional, economic, educational, and psychological factors that may affect an individual’s nutrition behavior, food choices and health status</a:t>
                      </a:r>
                    </a:p>
                  </a:txBody>
                  <a:tcPr/>
                </a:tc>
                <a:extLst>
                  <a:ext uri="{0D108BD9-81ED-4DB2-BD59-A6C34878D82A}">
                    <a16:rowId xmlns:a16="http://schemas.microsoft.com/office/drawing/2014/main" val="792678892"/>
                  </a:ext>
                </a:extLst>
              </a:tr>
              <a:tr h="502920">
                <a:tc>
                  <a:txBody>
                    <a:bodyPr/>
                    <a:lstStyle/>
                    <a:p>
                      <a:r>
                        <a:rPr lang="en-US" sz="1300" dirty="0"/>
                        <a:t>13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Approach to patient</a:t>
                      </a:r>
                    </a:p>
                  </a:txBody>
                  <a:tcPr/>
                </a:tc>
                <a:tc>
                  <a:txBody>
                    <a:bodyPr/>
                    <a:lstStyle/>
                    <a:p>
                      <a:r>
                        <a:rPr lang="en-US" sz="1300" dirty="0"/>
                        <a:t>Demonstrates empathy and sensitivity when counseling patients with obesity and eating disorders</a:t>
                      </a:r>
                    </a:p>
                  </a:txBody>
                  <a:tcPr/>
                </a:tc>
                <a:extLst>
                  <a:ext uri="{0D108BD9-81ED-4DB2-BD59-A6C34878D82A}">
                    <a16:rowId xmlns:a16="http://schemas.microsoft.com/office/drawing/2014/main" val="2677941187"/>
                  </a:ext>
                </a:extLst>
              </a:tr>
              <a:tr h="502920">
                <a:tc>
                  <a:txBody>
                    <a:bodyPr/>
                    <a:lstStyle/>
                    <a:p>
                      <a:r>
                        <a:rPr lang="en-US" sz="1300" dirty="0"/>
                        <a:t>18</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Approach to patient</a:t>
                      </a:r>
                    </a:p>
                  </a:txBody>
                  <a:tcPr/>
                </a:tc>
                <a:tc>
                  <a:txBody>
                    <a:bodyPr/>
                    <a:lstStyle/>
                    <a:p>
                      <a:r>
                        <a:rPr lang="en-US" sz="1300" dirty="0"/>
                        <a:t>Communicates diet, food and nutrition information to patients using their preferred language, via interpretive services if needed, based on education and health literacy levels</a:t>
                      </a:r>
                    </a:p>
                  </a:txBody>
                  <a:tcPr/>
                </a:tc>
                <a:extLst>
                  <a:ext uri="{0D108BD9-81ED-4DB2-BD59-A6C34878D82A}">
                    <a16:rowId xmlns:a16="http://schemas.microsoft.com/office/drawing/2014/main" val="4263538186"/>
                  </a:ext>
                </a:extLst>
              </a:tr>
              <a:tr h="502920">
                <a:tc>
                  <a:txBody>
                    <a:bodyPr/>
                    <a:lstStyle/>
                    <a:p>
                      <a:r>
                        <a:rPr lang="en-US" sz="1300" dirty="0"/>
                        <a:t>19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Approach to patient</a:t>
                      </a:r>
                    </a:p>
                  </a:txBody>
                  <a:tcPr/>
                </a:tc>
                <a:tc>
                  <a:txBody>
                    <a:bodyPr/>
                    <a:lstStyle/>
                    <a:p>
                      <a:r>
                        <a:rPr lang="en-US" sz="1300" dirty="0"/>
                        <a:t>Listens carefully, compassionately and nonjudgmentally while taking a nutrition history</a:t>
                      </a:r>
                    </a:p>
                  </a:txBody>
                  <a:tcPr/>
                </a:tc>
                <a:extLst>
                  <a:ext uri="{0D108BD9-81ED-4DB2-BD59-A6C34878D82A}">
                    <a16:rowId xmlns:a16="http://schemas.microsoft.com/office/drawing/2014/main" val="2218370530"/>
                  </a:ext>
                </a:extLst>
              </a:tr>
              <a:tr h="502920">
                <a:tc>
                  <a:txBody>
                    <a:bodyPr/>
                    <a:lstStyle/>
                    <a:p>
                      <a:r>
                        <a:rPr lang="en-US" sz="1300" dirty="0"/>
                        <a:t>22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Approach to patient</a:t>
                      </a:r>
                    </a:p>
                  </a:txBody>
                  <a:tcPr/>
                </a:tc>
                <a:tc>
                  <a:txBody>
                    <a:bodyPr/>
                    <a:lstStyle/>
                    <a:p>
                      <a:r>
                        <a:rPr lang="en-US" sz="1300" dirty="0"/>
                        <a:t>Demonstrates awareness of one’s own biases about food, food choices, obesity, and ‘healthy eating’</a:t>
                      </a:r>
                    </a:p>
                  </a:txBody>
                  <a:tcPr/>
                </a:tc>
                <a:extLst>
                  <a:ext uri="{0D108BD9-81ED-4DB2-BD59-A6C34878D82A}">
                    <a16:rowId xmlns:a16="http://schemas.microsoft.com/office/drawing/2014/main" val="1278227938"/>
                  </a:ext>
                </a:extLst>
              </a:tr>
              <a:tr h="370840">
                <a:tc>
                  <a:txBody>
                    <a:bodyPr/>
                    <a:lstStyle/>
                    <a:p>
                      <a:endParaRPr lang="en-US" sz="13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300" dirty="0"/>
                    </a:p>
                  </a:txBody>
                  <a:tcPr/>
                </a:tc>
                <a:tc>
                  <a:txBody>
                    <a:bodyPr/>
                    <a:lstStyle/>
                    <a:p>
                      <a:endParaRPr lang="en-US" sz="1300" dirty="0"/>
                    </a:p>
                  </a:txBody>
                  <a:tcPr/>
                </a:tc>
                <a:extLst>
                  <a:ext uri="{0D108BD9-81ED-4DB2-BD59-A6C34878D82A}">
                    <a16:rowId xmlns:a16="http://schemas.microsoft.com/office/drawing/2014/main" val="3983181025"/>
                  </a:ext>
                </a:extLst>
              </a:tr>
            </a:tbl>
          </a:graphicData>
        </a:graphic>
      </p:graphicFrame>
    </p:spTree>
    <p:extLst>
      <p:ext uri="{BB962C8B-B14F-4D97-AF65-F5344CB8AC3E}">
        <p14:creationId xmlns:p14="http://schemas.microsoft.com/office/powerpoint/2010/main" val="3464652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subTitle" idx="1"/>
          </p:nvPr>
        </p:nvSpPr>
        <p:spPr>
          <a:xfrm>
            <a:off x="452633" y="5280633"/>
            <a:ext cx="5220000" cy="1171200"/>
          </a:xfrm>
          <a:prstGeom prst="rect">
            <a:avLst/>
          </a:prstGeom>
          <a:noFill/>
          <a:ln>
            <a:noFill/>
          </a:ln>
        </p:spPr>
        <p:txBody>
          <a:bodyPr spcFirstLastPara="1" wrap="square" lIns="0" tIns="0" rIns="121900" bIns="60933" anchor="t" anchorCtr="0">
            <a:noAutofit/>
          </a:bodyPr>
          <a:lstStyle/>
          <a:p>
            <a:pPr marL="0" indent="0"/>
            <a:r>
              <a:rPr lang="en" sz="2133"/>
              <a:t>Melinda Ring, MD, FACP, ABOIM</a:t>
            </a:r>
            <a:endParaRPr sz="2133"/>
          </a:p>
          <a:p>
            <a:pPr marL="0" indent="0"/>
            <a:r>
              <a:rPr lang="en" sz="2133"/>
              <a:t>Director, Osher Center for Integrative Health at NOrthwestern University</a:t>
            </a:r>
            <a:endParaRPr sz="2133"/>
          </a:p>
        </p:txBody>
      </p:sp>
      <p:sp>
        <p:nvSpPr>
          <p:cNvPr id="98" name="Google Shape;98;p15"/>
          <p:cNvSpPr txBox="1">
            <a:spLocks noGrp="1"/>
          </p:cNvSpPr>
          <p:nvPr>
            <p:ph type="ctrTitle"/>
          </p:nvPr>
        </p:nvSpPr>
        <p:spPr>
          <a:xfrm>
            <a:off x="452633" y="2156500"/>
            <a:ext cx="4834400" cy="3250800"/>
          </a:xfrm>
          <a:prstGeom prst="rect">
            <a:avLst/>
          </a:prstGeom>
          <a:noFill/>
          <a:ln>
            <a:noFill/>
          </a:ln>
        </p:spPr>
        <p:txBody>
          <a:bodyPr spcFirstLastPara="1" wrap="square" lIns="0" tIns="0" rIns="0" bIns="0" anchor="b" anchorCtr="0">
            <a:noAutofit/>
          </a:bodyPr>
          <a:lstStyle/>
          <a:p>
            <a:r>
              <a:rPr lang="en" sz="2667" b="1"/>
              <a:t>Current State of Nutrition Education at Northwestern University Feinberg School of Medicine</a:t>
            </a:r>
            <a:r>
              <a:rPr lang="en" sz="2667"/>
              <a:t>: </a:t>
            </a:r>
            <a:r>
              <a:rPr lang="en" sz="2667" b="1">
                <a:solidFill>
                  <a:srgbClr val="ACD433"/>
                </a:solidFill>
              </a:rPr>
              <a:t>Opportunities and Challenges for Integrating New Nutrition Competencies</a:t>
            </a:r>
            <a:endParaRPr sz="2667" b="1">
              <a:solidFill>
                <a:srgbClr val="ACD433"/>
              </a:solidFill>
            </a:endParaRPr>
          </a:p>
          <a:p>
            <a:endParaRPr sz="3200" b="1">
              <a:solidFill>
                <a:srgbClr val="ACD43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body" idx="1"/>
          </p:nvPr>
        </p:nvSpPr>
        <p:spPr>
          <a:xfrm>
            <a:off x="5645867" y="5776167"/>
            <a:ext cx="5718800" cy="654400"/>
          </a:xfrm>
          <a:prstGeom prst="rect">
            <a:avLst/>
          </a:prstGeom>
        </p:spPr>
        <p:txBody>
          <a:bodyPr spcFirstLastPara="1" wrap="square" lIns="91433" tIns="45700" rIns="91433" bIns="45700" anchor="t" anchorCtr="0">
            <a:noAutofit/>
          </a:bodyPr>
          <a:lstStyle/>
          <a:p>
            <a:pPr marL="0" indent="0">
              <a:buNone/>
            </a:pPr>
            <a:r>
              <a:rPr lang="en"/>
              <a:t>Van Horn L. </a:t>
            </a:r>
            <a:r>
              <a:rPr lang="en" u="sng">
                <a:solidFill>
                  <a:schemeClr val="hlink"/>
                </a:solidFill>
                <a:hlinkClick r:id="rId3"/>
              </a:rPr>
              <a:t>The Nutrition Academic Award: brief history, overview, and legacy.</a:t>
            </a:r>
            <a:r>
              <a:rPr lang="en"/>
              <a:t> Am J Clin Nutr. 2006 Apr;83(4):936S-940S.</a:t>
            </a:r>
            <a:endParaRPr/>
          </a:p>
        </p:txBody>
      </p:sp>
      <p:sp>
        <p:nvSpPr>
          <p:cNvPr id="104" name="Google Shape;104;p16"/>
          <p:cNvSpPr/>
          <p:nvPr/>
        </p:nvSpPr>
        <p:spPr>
          <a:xfrm>
            <a:off x="425900" y="458667"/>
            <a:ext cx="11400800" cy="472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pic>
        <p:nvPicPr>
          <p:cNvPr id="105" name="Google Shape;105;p16"/>
          <p:cNvPicPr preferRelativeResize="0"/>
          <p:nvPr/>
        </p:nvPicPr>
        <p:blipFill>
          <a:blip r:embed="rId4">
            <a:alphaModFix/>
          </a:blip>
          <a:stretch>
            <a:fillRect/>
          </a:stretch>
        </p:blipFill>
        <p:spPr>
          <a:xfrm>
            <a:off x="663700" y="904567"/>
            <a:ext cx="7095064" cy="3695333"/>
          </a:xfrm>
          <a:prstGeom prst="rect">
            <a:avLst/>
          </a:prstGeom>
          <a:noFill/>
          <a:ln>
            <a:noFill/>
          </a:ln>
        </p:spPr>
      </p:pic>
      <p:pic>
        <p:nvPicPr>
          <p:cNvPr id="106" name="Google Shape;106;p16"/>
          <p:cNvPicPr preferRelativeResize="0"/>
          <p:nvPr/>
        </p:nvPicPr>
        <p:blipFill>
          <a:blip r:embed="rId5">
            <a:alphaModFix/>
          </a:blip>
          <a:stretch>
            <a:fillRect/>
          </a:stretch>
        </p:blipFill>
        <p:spPr>
          <a:xfrm>
            <a:off x="7906368" y="795833"/>
            <a:ext cx="3766233" cy="3912800"/>
          </a:xfrm>
          <a:prstGeom prst="rect">
            <a:avLst/>
          </a:prstGeom>
          <a:noFill/>
          <a:ln>
            <a:noFill/>
          </a:ln>
        </p:spPr>
      </p:pic>
      <p:sp>
        <p:nvSpPr>
          <p:cNvPr id="107" name="Google Shape;107;p16"/>
          <p:cNvSpPr txBox="1"/>
          <p:nvPr/>
        </p:nvSpPr>
        <p:spPr>
          <a:xfrm>
            <a:off x="1623067" y="2751901"/>
            <a:ext cx="5875200" cy="2215951"/>
          </a:xfrm>
          <a:prstGeom prst="rect">
            <a:avLst/>
          </a:prstGeom>
          <a:solidFill>
            <a:schemeClr val="lt1"/>
          </a:solidFill>
          <a:ln w="76200" cap="flat" cmpd="sng">
            <a:solidFill>
              <a:schemeClr val="lt2"/>
            </a:solidFill>
            <a:prstDash val="solid"/>
            <a:round/>
            <a:headEnd type="none" w="sm" len="sm"/>
            <a:tailEnd type="none" w="sm" len="sm"/>
          </a:ln>
        </p:spPr>
        <p:txBody>
          <a:bodyPr spcFirstLastPara="1" wrap="square" lIns="121900" tIns="121900" rIns="121900" bIns="121900" anchor="t" anchorCtr="0">
            <a:spAutoFit/>
          </a:bodyPr>
          <a:lstStyle/>
          <a:p>
            <a:pPr defTabSz="1219170">
              <a:buClr>
                <a:srgbClr val="000000"/>
              </a:buClr>
            </a:pPr>
            <a:r>
              <a:rPr lang="en" sz="1600" kern="0">
                <a:solidFill>
                  <a:srgbClr val="212121"/>
                </a:solidFill>
                <a:highlight>
                  <a:srgbClr val="FFFFFF"/>
                </a:highlight>
                <a:latin typeface="Roboto"/>
                <a:ea typeface="Roboto"/>
                <a:cs typeface="Roboto"/>
                <a:sym typeface="Roboto"/>
              </a:rPr>
              <a:t>The Nutrition Academic Award (NAA) was developed by the National Heart, Lung, and Blood Institute with additional support from the National Institute of Diabetes and Digestive and Kidney Diseases. </a:t>
            </a:r>
            <a:r>
              <a:rPr lang="en" sz="1600" b="1" kern="0">
                <a:solidFill>
                  <a:srgbClr val="212121"/>
                </a:solidFill>
                <a:highlight>
                  <a:srgbClr val="FFFF00"/>
                </a:highlight>
                <a:latin typeface="Roboto"/>
                <a:ea typeface="Roboto"/>
                <a:cs typeface="Roboto"/>
                <a:sym typeface="Roboto"/>
              </a:rPr>
              <a:t>The purpose of the NAA was to formally integrate nutrition education within the medical school curriculum. Twenty-one medical schools were funded</a:t>
            </a:r>
            <a:r>
              <a:rPr lang="en" sz="1600" kern="0">
                <a:solidFill>
                  <a:srgbClr val="212121"/>
                </a:solidFill>
                <a:highlight>
                  <a:srgbClr val="FFFF00"/>
                </a:highlight>
                <a:latin typeface="Roboto"/>
                <a:ea typeface="Roboto"/>
                <a:cs typeface="Roboto"/>
                <a:sym typeface="Roboto"/>
              </a:rPr>
              <a:t> </a:t>
            </a:r>
            <a:r>
              <a:rPr lang="en" sz="1600" kern="0">
                <a:solidFill>
                  <a:srgbClr val="212121"/>
                </a:solidFill>
                <a:highlight>
                  <a:srgbClr val="FFFFFF"/>
                </a:highlight>
                <a:latin typeface="Roboto"/>
                <a:ea typeface="Roboto"/>
                <a:cs typeface="Roboto"/>
                <a:sym typeface="Roboto"/>
              </a:rPr>
              <a:t>by the NAA in 2 waves of 5 y each, beginning in 1998 for the 10 vanguard schools and ending in 2005 for the second wave.</a:t>
            </a:r>
            <a:endParaRPr sz="1867" kern="0">
              <a:solidFill>
                <a:srgbClr val="000000"/>
              </a:solidFill>
              <a:latin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1">
          <a:extLst>
            <a:ext uri="{FF2B5EF4-FFF2-40B4-BE49-F238E27FC236}">
              <a16:creationId xmlns:a16="http://schemas.microsoft.com/office/drawing/2014/main" id="{1C3DFBDA-5515-C0AB-18A1-E6CE37C8C853}"/>
            </a:ext>
          </a:extLst>
        </p:cNvPr>
        <p:cNvGrpSpPr/>
        <p:nvPr/>
      </p:nvGrpSpPr>
      <p:grpSpPr>
        <a:xfrm>
          <a:off x="0" y="0"/>
          <a:ext cx="0" cy="0"/>
          <a:chOff x="0" y="0"/>
          <a:chExt cx="0" cy="0"/>
        </a:xfrm>
      </p:grpSpPr>
      <p:sp>
        <p:nvSpPr>
          <p:cNvPr id="2" name="Google Shape;150;p24">
            <a:extLst>
              <a:ext uri="{FF2B5EF4-FFF2-40B4-BE49-F238E27FC236}">
                <a16:creationId xmlns:a16="http://schemas.microsoft.com/office/drawing/2014/main" id="{41E8DA31-FB5D-863B-1AC5-B4284D529CA0}"/>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5EC50064-EAB8-6824-B9C6-8A545DECB7A2}"/>
              </a:ext>
            </a:extLst>
          </p:cNvPr>
          <p:cNvPicPr>
            <a:picLocks noChangeAspect="1"/>
          </p:cNvPicPr>
          <p:nvPr/>
        </p:nvPicPr>
        <p:blipFill>
          <a:blip r:embed="rId3"/>
          <a:stretch>
            <a:fillRect/>
          </a:stretch>
        </p:blipFill>
        <p:spPr>
          <a:xfrm>
            <a:off x="0" y="0"/>
            <a:ext cx="12192000" cy="7201190"/>
          </a:xfrm>
          <a:prstGeom prst="rect">
            <a:avLst/>
          </a:prstGeom>
        </p:spPr>
      </p:pic>
      <p:sp>
        <p:nvSpPr>
          <p:cNvPr id="4" name="Google Shape;150;p24">
            <a:extLst>
              <a:ext uri="{FF2B5EF4-FFF2-40B4-BE49-F238E27FC236}">
                <a16:creationId xmlns:a16="http://schemas.microsoft.com/office/drawing/2014/main" id="{891FF0DC-BAB3-9908-0328-369C81B24E9C}"/>
              </a:ext>
            </a:extLst>
          </p:cNvPr>
          <p:cNvSpPr txBox="1"/>
          <p:nvPr/>
        </p:nvSpPr>
        <p:spPr>
          <a:xfrm>
            <a:off x="10342725" y="66919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FFFFFF"/>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28579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838200" y="365125"/>
            <a:ext cx="10515600" cy="1325600"/>
          </a:xfrm>
          <a:prstGeom prst="rect">
            <a:avLst/>
          </a:prstGeom>
        </p:spPr>
        <p:txBody>
          <a:bodyPr spcFirstLastPara="1" wrap="square" lIns="91433" tIns="45700" rIns="91433" bIns="45700" anchor="ctr" anchorCtr="0">
            <a:noAutofit/>
          </a:bodyPr>
          <a:lstStyle/>
          <a:p>
            <a:endParaRPr/>
          </a:p>
        </p:txBody>
      </p:sp>
      <p:sp>
        <p:nvSpPr>
          <p:cNvPr id="113" name="Google Shape;113;p17"/>
          <p:cNvSpPr txBox="1">
            <a:spLocks noGrp="1"/>
          </p:cNvSpPr>
          <p:nvPr>
            <p:ph type="body" idx="1"/>
          </p:nvPr>
        </p:nvSpPr>
        <p:spPr>
          <a:xfrm>
            <a:off x="838200" y="1825625"/>
            <a:ext cx="10515600" cy="4351200"/>
          </a:xfrm>
          <a:prstGeom prst="rect">
            <a:avLst/>
          </a:prstGeom>
        </p:spPr>
        <p:txBody>
          <a:bodyPr spcFirstLastPara="1" wrap="square" lIns="91433" tIns="45700" rIns="91433" bIns="45700" anchor="t" anchorCtr="0">
            <a:noAutofit/>
          </a:bodyPr>
          <a:lstStyle/>
          <a:p>
            <a:pPr marL="0" indent="0">
              <a:buNone/>
            </a:pPr>
            <a:endParaRPr/>
          </a:p>
        </p:txBody>
      </p:sp>
      <p:pic>
        <p:nvPicPr>
          <p:cNvPr id="114" name="Google Shape;114;p17"/>
          <p:cNvPicPr preferRelativeResize="0"/>
          <p:nvPr/>
        </p:nvPicPr>
        <p:blipFill>
          <a:blip r:embed="rId3">
            <a:alphaModFix/>
          </a:blip>
          <a:stretch>
            <a:fillRect/>
          </a:stretch>
        </p:blipFill>
        <p:spPr>
          <a:xfrm>
            <a:off x="838200" y="184484"/>
            <a:ext cx="9366433" cy="6489032"/>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p:cNvSpPr txBox="1">
            <a:spLocks noGrp="1"/>
          </p:cNvSpPr>
          <p:nvPr>
            <p:ph type="body" idx="1"/>
          </p:nvPr>
        </p:nvSpPr>
        <p:spPr>
          <a:xfrm>
            <a:off x="838200" y="5393960"/>
            <a:ext cx="10515600" cy="654400"/>
          </a:xfrm>
          <a:prstGeom prst="rect">
            <a:avLst/>
          </a:prstGeom>
        </p:spPr>
        <p:txBody>
          <a:bodyPr spcFirstLastPara="1" wrap="square" lIns="91433" tIns="45700" rIns="91433" bIns="45700" anchor="t" anchorCtr="0">
            <a:noAutofit/>
          </a:bodyPr>
          <a:lstStyle/>
          <a:p>
            <a:pPr marL="0" indent="0">
              <a:buNone/>
            </a:pPr>
            <a:r>
              <a:rPr lang="en"/>
              <a:t>Kushner RF, Van Horn L, Rock CL, Edwards MS, Bales CW, Kohlmeier M, Akabas SR. </a:t>
            </a:r>
            <a:r>
              <a:rPr lang="en" u="sng">
                <a:solidFill>
                  <a:schemeClr val="hlink"/>
                </a:solidFill>
                <a:hlinkClick r:id="rId3"/>
              </a:rPr>
              <a:t>Nutrition education in medical school: a time of opportunity</a:t>
            </a:r>
            <a:r>
              <a:rPr lang="en"/>
              <a:t>. </a:t>
            </a:r>
            <a:r>
              <a:rPr lang="en" b="1"/>
              <a:t>Am J Clin Nutr. 2014</a:t>
            </a:r>
            <a:r>
              <a:rPr lang="en"/>
              <a:t> May;99(5 Suppl):1167S-73S. doi: 10.3945/ajcn.113.073510. </a:t>
            </a:r>
            <a:endParaRPr/>
          </a:p>
        </p:txBody>
      </p:sp>
      <p:sp>
        <p:nvSpPr>
          <p:cNvPr id="120" name="Google Shape;120;p18"/>
          <p:cNvSpPr/>
          <p:nvPr/>
        </p:nvSpPr>
        <p:spPr>
          <a:xfrm>
            <a:off x="425900" y="458667"/>
            <a:ext cx="11400800" cy="472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pic>
        <p:nvPicPr>
          <p:cNvPr id="121" name="Google Shape;121;p18"/>
          <p:cNvPicPr preferRelativeResize="0"/>
          <p:nvPr/>
        </p:nvPicPr>
        <p:blipFill>
          <a:blip r:embed="rId4">
            <a:alphaModFix/>
          </a:blip>
          <a:stretch>
            <a:fillRect/>
          </a:stretch>
        </p:blipFill>
        <p:spPr>
          <a:xfrm>
            <a:off x="719534" y="836702"/>
            <a:ext cx="10813532" cy="39723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9"/>
          <p:cNvPicPr preferRelativeResize="0"/>
          <p:nvPr/>
        </p:nvPicPr>
        <p:blipFill>
          <a:blip r:embed="rId3">
            <a:alphaModFix/>
          </a:blip>
          <a:stretch>
            <a:fillRect/>
          </a:stretch>
        </p:blipFill>
        <p:spPr>
          <a:xfrm>
            <a:off x="2037834" y="487133"/>
            <a:ext cx="8419367" cy="55300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body" idx="1"/>
          </p:nvPr>
        </p:nvSpPr>
        <p:spPr>
          <a:xfrm>
            <a:off x="738800" y="1253392"/>
            <a:ext cx="10515600" cy="4351200"/>
          </a:xfrm>
          <a:prstGeom prst="rect">
            <a:avLst/>
          </a:prstGeom>
          <a:ln w="9525" cap="flat" cmpd="sng">
            <a:solidFill>
              <a:schemeClr val="dk2"/>
            </a:solidFill>
            <a:prstDash val="solid"/>
            <a:round/>
            <a:headEnd type="none" w="sm" len="sm"/>
            <a:tailEnd type="none" w="sm" len="sm"/>
          </a:ln>
        </p:spPr>
        <p:txBody>
          <a:bodyPr spcFirstLastPara="1" wrap="square" lIns="91433" tIns="45700" rIns="91433" bIns="45700" anchor="t" anchorCtr="0">
            <a:noAutofit/>
          </a:bodyPr>
          <a:lstStyle/>
          <a:p>
            <a:pPr marL="0" indent="0">
              <a:buNone/>
            </a:pPr>
            <a:r>
              <a:rPr lang="en" sz="2800" b="1"/>
              <a:t>Required</a:t>
            </a:r>
            <a:endParaRPr sz="2800" b="1"/>
          </a:p>
          <a:p>
            <a:pPr indent="-482588">
              <a:buSzPts val="2100"/>
            </a:pPr>
            <a:r>
              <a:rPr lang="en" sz="2800" b="1"/>
              <a:t>Embed nutrition within the existing curriculum</a:t>
            </a:r>
            <a:r>
              <a:rPr lang="en" sz="2800"/>
              <a:t> including Lifestyle medicine thread</a:t>
            </a:r>
            <a:endParaRPr sz="2800"/>
          </a:p>
          <a:p>
            <a:pPr indent="-482588">
              <a:spcBef>
                <a:spcPts val="0"/>
              </a:spcBef>
              <a:buSzPts val="2100"/>
            </a:pPr>
            <a:r>
              <a:rPr lang="en" sz="2800" b="1"/>
              <a:t>Emphasize the prevention/treatment aspects</a:t>
            </a:r>
            <a:r>
              <a:rPr lang="en" sz="2800"/>
              <a:t> within chronic and infectious diseases. </a:t>
            </a:r>
            <a:endParaRPr sz="2800"/>
          </a:p>
          <a:p>
            <a:pPr marL="0" indent="0">
              <a:buNone/>
            </a:pPr>
            <a:r>
              <a:rPr lang="en" sz="2800" b="1"/>
              <a:t>Electives/Seminars</a:t>
            </a:r>
            <a:endParaRPr sz="2800" b="1"/>
          </a:p>
          <a:p>
            <a:pPr indent="-482588">
              <a:buSzPts val="2100"/>
            </a:pPr>
            <a:r>
              <a:rPr lang="en" sz="2800"/>
              <a:t>Osher provides courses in </a:t>
            </a:r>
            <a:r>
              <a:rPr lang="en" sz="2800" b="1"/>
              <a:t>culinary medicine</a:t>
            </a:r>
            <a:r>
              <a:rPr lang="en" sz="2800"/>
              <a:t> for M1 and M3/4 students - but this reaches 30 med students/year on average</a:t>
            </a:r>
            <a:endParaRPr sz="2800"/>
          </a:p>
          <a:p>
            <a:pPr marL="0" indent="0">
              <a:buNone/>
            </a:pPr>
            <a:r>
              <a:rPr lang="en" sz="2800" b="1"/>
              <a:t>Sporadic</a:t>
            </a:r>
            <a:endParaRPr sz="2800" b="1"/>
          </a:p>
          <a:p>
            <a:pPr indent="-482588">
              <a:buSzPts val="2100"/>
            </a:pPr>
            <a:r>
              <a:rPr lang="en" sz="2800" b="1"/>
              <a:t>Student-led</a:t>
            </a:r>
            <a:r>
              <a:rPr lang="en" sz="2800"/>
              <a:t> nutrition clubs, journal clubs</a:t>
            </a:r>
            <a:endParaRPr sz="2800"/>
          </a:p>
        </p:txBody>
      </p:sp>
      <p:sp>
        <p:nvSpPr>
          <p:cNvPr id="132" name="Google Shape;132;p20"/>
          <p:cNvSpPr txBox="1"/>
          <p:nvPr/>
        </p:nvSpPr>
        <p:spPr>
          <a:xfrm>
            <a:off x="1612333" y="454234"/>
            <a:ext cx="7642000" cy="812041"/>
          </a:xfrm>
          <a:prstGeom prst="rect">
            <a:avLst/>
          </a:prstGeom>
          <a:noFill/>
          <a:ln>
            <a:noFill/>
          </a:ln>
        </p:spPr>
        <p:txBody>
          <a:bodyPr spcFirstLastPara="1" wrap="square" lIns="121900" tIns="121900" rIns="121900" bIns="121900" anchor="t" anchorCtr="0">
            <a:spAutoFit/>
          </a:bodyPr>
          <a:lstStyle/>
          <a:p>
            <a:pPr defTabSz="1219170">
              <a:lnSpc>
                <a:spcPct val="90000"/>
              </a:lnSpc>
              <a:spcBef>
                <a:spcPts val="1067"/>
              </a:spcBef>
              <a:buClr>
                <a:srgbClr val="000000"/>
              </a:buClr>
            </a:pPr>
            <a:r>
              <a:rPr lang="en" sz="3067" b="1" kern="0">
                <a:solidFill>
                  <a:srgbClr val="54585A"/>
                </a:solidFill>
                <a:latin typeface="Calibri"/>
                <a:ea typeface="Calibri"/>
                <a:cs typeface="Calibri"/>
                <a:sym typeface="Calibri"/>
              </a:rPr>
              <a:t>FSM Nutrition Education</a:t>
            </a:r>
            <a:endParaRPr sz="3067" b="1" kern="0">
              <a:solidFill>
                <a:srgbClr val="000000"/>
              </a:solidFill>
              <a:latin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1568167" y="365133"/>
            <a:ext cx="9785600" cy="792400"/>
          </a:xfrm>
          <a:prstGeom prst="rect">
            <a:avLst/>
          </a:prstGeom>
        </p:spPr>
        <p:txBody>
          <a:bodyPr spcFirstLastPara="1" wrap="square" lIns="91433" tIns="45700" rIns="91433" bIns="45700" anchor="ctr" anchorCtr="0">
            <a:noAutofit/>
          </a:bodyPr>
          <a:lstStyle/>
          <a:p>
            <a:r>
              <a:rPr lang="en" sz="3200" b="1"/>
              <a:t>Challenges Ahead</a:t>
            </a:r>
            <a:endParaRPr sz="3200" b="1"/>
          </a:p>
        </p:txBody>
      </p:sp>
      <p:sp>
        <p:nvSpPr>
          <p:cNvPr id="138" name="Google Shape;138;p21"/>
          <p:cNvSpPr txBox="1">
            <a:spLocks noGrp="1"/>
          </p:cNvSpPr>
          <p:nvPr>
            <p:ph type="body" idx="1"/>
          </p:nvPr>
        </p:nvSpPr>
        <p:spPr>
          <a:xfrm>
            <a:off x="689000" y="1157533"/>
            <a:ext cx="10814000" cy="4888800"/>
          </a:xfrm>
          <a:prstGeom prst="rect">
            <a:avLst/>
          </a:prstGeom>
        </p:spPr>
        <p:txBody>
          <a:bodyPr spcFirstLastPara="1" wrap="square" lIns="91433" tIns="45700" rIns="91433" bIns="45700" anchor="t" anchorCtr="0">
            <a:noAutofit/>
          </a:bodyPr>
          <a:lstStyle/>
          <a:p>
            <a:pPr marL="0" indent="0">
              <a:buNone/>
            </a:pPr>
            <a:r>
              <a:rPr lang="en" sz="2400" b="1"/>
              <a:t>Takeaways from discussion with deans of curriculum:</a:t>
            </a:r>
            <a:endParaRPr sz="2400" b="1"/>
          </a:p>
          <a:p>
            <a:pPr indent="-457189">
              <a:lnSpc>
                <a:spcPct val="100000"/>
              </a:lnSpc>
              <a:buSzPts val="1800"/>
            </a:pPr>
            <a:r>
              <a:rPr lang="en" sz="2400"/>
              <a:t>Ultimately, </a:t>
            </a:r>
            <a:r>
              <a:rPr lang="en" sz="2400" b="1"/>
              <a:t>the Boards are what prioritize the content of the curriculum at most medical schools</a:t>
            </a:r>
            <a:r>
              <a:rPr lang="en" sz="2400"/>
              <a:t>. FSM curriculum is highly geared towards achieving excellence on the Board Exams and has been highly successful in that regard.  </a:t>
            </a:r>
            <a:endParaRPr sz="2400"/>
          </a:p>
          <a:p>
            <a:pPr indent="-457189">
              <a:lnSpc>
                <a:spcPct val="100000"/>
              </a:lnSpc>
              <a:spcBef>
                <a:spcPts val="1333"/>
              </a:spcBef>
              <a:buSzPts val="1800"/>
            </a:pPr>
            <a:r>
              <a:rPr lang="en" sz="2400"/>
              <a:t>Leadership believes it is critical to  teach nutrition because it is important to be a good clinician-- but </a:t>
            </a:r>
            <a:r>
              <a:rPr lang="en" sz="2400" b="1"/>
              <a:t>with limited instructional time, we have to ensure that we are also focusing on what they will be assessed on.</a:t>
            </a:r>
            <a:endParaRPr sz="2400" b="1"/>
          </a:p>
          <a:p>
            <a:pPr marL="0" indent="0">
              <a:lnSpc>
                <a:spcPct val="100000"/>
              </a:lnSpc>
              <a:spcBef>
                <a:spcPts val="1333"/>
              </a:spcBef>
              <a:buNone/>
            </a:pPr>
            <a:endParaRPr sz="2400"/>
          </a:p>
          <a:p>
            <a:pPr indent="-457189">
              <a:lnSpc>
                <a:spcPct val="100000"/>
              </a:lnSpc>
              <a:spcBef>
                <a:spcPts val="1333"/>
              </a:spcBef>
              <a:buSzPts val="1800"/>
            </a:pPr>
            <a:r>
              <a:rPr lang="en" sz="2400"/>
              <a:t>Despite best efforts at the national level to increase them, </a:t>
            </a:r>
            <a:r>
              <a:rPr lang="en" sz="2400" b="1"/>
              <a:t>Board exams limit nutrition related questions to no more than 1-2 objective questions, at most</a:t>
            </a:r>
            <a:r>
              <a:rPr lang="en" sz="2400"/>
              <a:t>.</a:t>
            </a:r>
            <a:endParaRPr sz="2400"/>
          </a:p>
          <a:p>
            <a:pPr indent="-457189">
              <a:lnSpc>
                <a:spcPct val="100000"/>
              </a:lnSpc>
              <a:spcBef>
                <a:spcPts val="1333"/>
              </a:spcBef>
              <a:buSzPts val="1800"/>
            </a:pPr>
            <a:r>
              <a:rPr lang="en" sz="2400" b="1"/>
              <a:t>NBME/USMLE are behind</a:t>
            </a:r>
            <a:r>
              <a:rPr lang="en" sz="2400"/>
              <a:t> in advancing content to match what’s currently taught </a:t>
            </a:r>
            <a:endParaRPr sz="2400"/>
          </a:p>
          <a:p>
            <a:pPr marL="0" indent="0">
              <a:spcBef>
                <a:spcPts val="1333"/>
              </a:spcBef>
              <a:buNone/>
            </a:pPr>
            <a:endParaRPr sz="2400"/>
          </a:p>
          <a:p>
            <a:pPr marL="0" indent="0">
              <a:spcBef>
                <a:spcPts val="1333"/>
              </a:spcBef>
              <a:spcAft>
                <a:spcPts val="1333"/>
              </a:spcAft>
              <a:buNone/>
            </a:pPr>
            <a:endParaRPr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body" idx="1"/>
          </p:nvPr>
        </p:nvSpPr>
        <p:spPr>
          <a:xfrm>
            <a:off x="838200" y="1203733"/>
            <a:ext cx="4964800" cy="2793600"/>
          </a:xfrm>
          <a:prstGeom prst="rect">
            <a:avLst/>
          </a:prstGeom>
        </p:spPr>
        <p:txBody>
          <a:bodyPr spcFirstLastPara="1" wrap="square" lIns="91433" tIns="45700" rIns="91433" bIns="45700" anchor="t" anchorCtr="0">
            <a:noAutofit/>
          </a:bodyPr>
          <a:lstStyle/>
          <a:p>
            <a:pPr marL="0" indent="0">
              <a:lnSpc>
                <a:spcPct val="115000"/>
              </a:lnSpc>
              <a:spcBef>
                <a:spcPts val="0"/>
              </a:spcBef>
              <a:buNone/>
            </a:pPr>
            <a:r>
              <a:rPr lang="en" sz="2667">
                <a:solidFill>
                  <a:srgbClr val="000000"/>
                </a:solidFill>
                <a:latin typeface="Arial"/>
                <a:ea typeface="Arial"/>
                <a:cs typeface="Arial"/>
                <a:sym typeface="Arial"/>
              </a:rPr>
              <a:t>FSM dean completed a full curricular review for nutrition as part of its response to the AAMC-AACOM</a:t>
            </a:r>
            <a:r>
              <a:rPr lang="en" sz="2667">
                <a:solidFill>
                  <a:srgbClr val="000000"/>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 sz="2667" u="sng">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Curriculum SCOPE Survey</a:t>
            </a:r>
            <a:r>
              <a:rPr lang="en" sz="2667">
                <a:solidFill>
                  <a:srgbClr val="000000"/>
                </a:solidFill>
                <a:latin typeface="Arial"/>
                <a:ea typeface="Arial"/>
                <a:cs typeface="Arial"/>
                <a:sym typeface="Arial"/>
              </a:rPr>
              <a:t>. </a:t>
            </a:r>
            <a:endParaRPr sz="2667">
              <a:solidFill>
                <a:srgbClr val="000000"/>
              </a:solidFill>
              <a:latin typeface="Arial"/>
              <a:ea typeface="Arial"/>
              <a:cs typeface="Arial"/>
              <a:sym typeface="Arial"/>
            </a:endParaRPr>
          </a:p>
        </p:txBody>
      </p:sp>
      <p:sp>
        <p:nvSpPr>
          <p:cNvPr id="144" name="Google Shape;144;p22"/>
          <p:cNvSpPr txBox="1"/>
          <p:nvPr/>
        </p:nvSpPr>
        <p:spPr>
          <a:xfrm>
            <a:off x="1612367" y="397567"/>
            <a:ext cx="4000000" cy="689379"/>
          </a:xfrm>
          <a:prstGeom prst="rect">
            <a:avLst/>
          </a:prstGeom>
          <a:noFill/>
          <a:ln>
            <a:noFill/>
          </a:ln>
        </p:spPr>
        <p:txBody>
          <a:bodyPr spcFirstLastPara="1" wrap="square" lIns="121900" tIns="121900" rIns="121900" bIns="121900" anchor="t" anchorCtr="0">
            <a:spAutoFit/>
          </a:bodyPr>
          <a:lstStyle/>
          <a:p>
            <a:pPr defTabSz="1219170">
              <a:lnSpc>
                <a:spcPct val="90000"/>
              </a:lnSpc>
              <a:buClr>
                <a:srgbClr val="000000"/>
              </a:buClr>
            </a:pPr>
            <a:r>
              <a:rPr lang="en" sz="3200" b="1" kern="0">
                <a:solidFill>
                  <a:srgbClr val="61468B"/>
                </a:solidFill>
                <a:latin typeface="Calibri"/>
                <a:ea typeface="Calibri"/>
                <a:cs typeface="Calibri"/>
                <a:sym typeface="Calibri"/>
              </a:rPr>
              <a:t>Next Steps</a:t>
            </a:r>
            <a:endParaRPr sz="3200" b="1" kern="0">
              <a:solidFill>
                <a:srgbClr val="61468B"/>
              </a:solidFill>
              <a:latin typeface="Calibri"/>
              <a:ea typeface="Calibri"/>
              <a:cs typeface="Calibri"/>
              <a:sym typeface="Calibri"/>
            </a:endParaRPr>
          </a:p>
        </p:txBody>
      </p:sp>
      <p:pic>
        <p:nvPicPr>
          <p:cNvPr id="145" name="Google Shape;145;p22"/>
          <p:cNvPicPr preferRelativeResize="0"/>
          <p:nvPr/>
        </p:nvPicPr>
        <p:blipFill rotWithShape="1">
          <a:blip r:embed="rId4">
            <a:alphaModFix/>
          </a:blip>
          <a:srcRect r="16631"/>
          <a:stretch/>
        </p:blipFill>
        <p:spPr>
          <a:xfrm>
            <a:off x="5803001" y="194668"/>
            <a:ext cx="6096001" cy="3904401"/>
          </a:xfrm>
          <a:prstGeom prst="rect">
            <a:avLst/>
          </a:prstGeom>
          <a:noFill/>
          <a:ln w="9525" cap="flat" cmpd="sng">
            <a:solidFill>
              <a:schemeClr val="dk2"/>
            </a:solidFill>
            <a:prstDash val="solid"/>
            <a:round/>
            <a:headEnd type="none" w="sm" len="sm"/>
            <a:tailEnd type="none" w="sm" len="sm"/>
          </a:ln>
        </p:spPr>
      </p:pic>
      <p:sp>
        <p:nvSpPr>
          <p:cNvPr id="146" name="Google Shape;146;p22"/>
          <p:cNvSpPr txBox="1"/>
          <p:nvPr/>
        </p:nvSpPr>
        <p:spPr>
          <a:xfrm>
            <a:off x="1217400" y="4423201"/>
            <a:ext cx="10287200" cy="1699079"/>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defTabSz="1219170">
              <a:lnSpc>
                <a:spcPct val="115000"/>
              </a:lnSpc>
              <a:buClr>
                <a:srgbClr val="000000"/>
              </a:buClr>
            </a:pPr>
            <a:r>
              <a:rPr lang="en" sz="2667" kern="0">
                <a:solidFill>
                  <a:srgbClr val="000000"/>
                </a:solidFill>
                <a:latin typeface="Arial"/>
                <a:cs typeface="Arial"/>
                <a:sym typeface="Arial"/>
              </a:rPr>
              <a:t>36 content areas, including: </a:t>
            </a:r>
            <a:endParaRPr sz="2667" kern="0">
              <a:solidFill>
                <a:srgbClr val="000000"/>
              </a:solidFill>
              <a:latin typeface="Arial"/>
              <a:cs typeface="Arial"/>
              <a:sym typeface="Arial"/>
            </a:endParaRPr>
          </a:p>
          <a:p>
            <a:pPr marL="609585" indent="-474121" defTabSz="1219170">
              <a:lnSpc>
                <a:spcPct val="106999"/>
              </a:lnSpc>
              <a:spcBef>
                <a:spcPts val="800"/>
              </a:spcBef>
              <a:buClr>
                <a:srgbClr val="000000"/>
              </a:buClr>
              <a:buSzPts val="2000"/>
              <a:buFont typeface="Arial"/>
              <a:buChar char="•"/>
            </a:pPr>
            <a:r>
              <a:rPr lang="en" sz="2667" kern="0">
                <a:solidFill>
                  <a:srgbClr val="000000"/>
                </a:solidFill>
                <a:latin typeface="Arial"/>
                <a:cs typeface="Arial"/>
                <a:sym typeface="Arial"/>
              </a:rPr>
              <a:t>“complementary and alternative medicine” and </a:t>
            </a:r>
            <a:endParaRPr sz="2667" kern="0">
              <a:solidFill>
                <a:srgbClr val="000000"/>
              </a:solidFill>
              <a:latin typeface="Arial"/>
              <a:cs typeface="Arial"/>
              <a:sym typeface="Arial"/>
            </a:endParaRPr>
          </a:p>
          <a:p>
            <a:pPr marL="609585" indent="-474121" defTabSz="1219170">
              <a:lnSpc>
                <a:spcPct val="106999"/>
              </a:lnSpc>
              <a:buClr>
                <a:srgbClr val="000000"/>
              </a:buClr>
              <a:buSzPts val="2000"/>
              <a:buFont typeface="Arial"/>
              <a:buChar char="•"/>
            </a:pPr>
            <a:r>
              <a:rPr lang="en" sz="2667" kern="0">
                <a:solidFill>
                  <a:srgbClr val="000000"/>
                </a:solidFill>
                <a:latin typeface="Arial"/>
                <a:cs typeface="Arial"/>
                <a:sym typeface="Arial"/>
              </a:rPr>
              <a:t>“nutrition” (separate from obesity /bariatric care)</a:t>
            </a:r>
            <a:endParaRPr sz="2667" kern="0">
              <a:solidFill>
                <a:srgbClr val="000000"/>
              </a:solidFill>
              <a:latin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a:spLocks noGrp="1"/>
          </p:cNvSpPr>
          <p:nvPr>
            <p:ph type="body" idx="1"/>
          </p:nvPr>
        </p:nvSpPr>
        <p:spPr>
          <a:xfrm>
            <a:off x="204800" y="1313067"/>
            <a:ext cx="4494800" cy="4428400"/>
          </a:xfrm>
          <a:prstGeom prst="rect">
            <a:avLst/>
          </a:prstGeom>
        </p:spPr>
        <p:txBody>
          <a:bodyPr spcFirstLastPara="1" wrap="square" lIns="91433" tIns="45700" rIns="91433" bIns="45700" anchor="t" anchorCtr="0">
            <a:noAutofit/>
          </a:bodyPr>
          <a:lstStyle/>
          <a:p>
            <a:pPr>
              <a:lnSpc>
                <a:spcPct val="106999"/>
              </a:lnSpc>
              <a:spcBef>
                <a:spcPts val="800"/>
              </a:spcBef>
              <a:buClr>
                <a:srgbClr val="000000"/>
              </a:buClr>
            </a:pPr>
            <a:r>
              <a:rPr lang="en" sz="1867" b="1">
                <a:solidFill>
                  <a:srgbClr val="000000"/>
                </a:solidFill>
                <a:latin typeface="Arial"/>
                <a:ea typeface="Arial"/>
                <a:cs typeface="Arial"/>
                <a:sym typeface="Arial"/>
              </a:rPr>
              <a:t>Competency mapping</a:t>
            </a:r>
            <a:endParaRPr sz="1867" b="1">
              <a:solidFill>
                <a:srgbClr val="000000"/>
              </a:solidFill>
              <a:latin typeface="Arial"/>
              <a:ea typeface="Arial"/>
              <a:cs typeface="Arial"/>
              <a:sym typeface="Arial"/>
            </a:endParaRPr>
          </a:p>
          <a:p>
            <a:pPr lvl="1">
              <a:lnSpc>
                <a:spcPct val="106999"/>
              </a:lnSpc>
              <a:spcBef>
                <a:spcPts val="0"/>
              </a:spcBef>
              <a:buClr>
                <a:srgbClr val="000000"/>
              </a:buClr>
              <a:buFont typeface="Arial"/>
              <a:buChar char="-"/>
            </a:pPr>
            <a:r>
              <a:rPr lang="en" sz="1867">
                <a:solidFill>
                  <a:srgbClr val="000000"/>
                </a:solidFill>
                <a:latin typeface="Arial"/>
                <a:ea typeface="Arial"/>
                <a:cs typeface="Arial"/>
                <a:sym typeface="Arial"/>
              </a:rPr>
              <a:t>Current FSM nutrition content is now being compared to the 36 proposed competencies.</a:t>
            </a:r>
            <a:endParaRPr sz="1867">
              <a:solidFill>
                <a:srgbClr val="000000"/>
              </a:solidFill>
              <a:latin typeface="Arial"/>
              <a:ea typeface="Arial"/>
              <a:cs typeface="Arial"/>
              <a:sym typeface="Arial"/>
            </a:endParaRPr>
          </a:p>
          <a:p>
            <a:pPr lvl="1">
              <a:lnSpc>
                <a:spcPct val="106999"/>
              </a:lnSpc>
              <a:spcBef>
                <a:spcPts val="0"/>
              </a:spcBef>
              <a:buClr>
                <a:srgbClr val="000000"/>
              </a:buClr>
              <a:buFont typeface="Arial"/>
              <a:buChar char="-"/>
            </a:pPr>
            <a:r>
              <a:rPr lang="en" sz="1867">
                <a:solidFill>
                  <a:srgbClr val="000000"/>
                </a:solidFill>
                <a:latin typeface="Arial"/>
                <a:ea typeface="Arial"/>
                <a:cs typeface="Arial"/>
                <a:sym typeface="Arial"/>
              </a:rPr>
              <a:t>Already done by Osher for Cooking Up Health (CUH) culinary medicine elective ⇨</a:t>
            </a:r>
            <a:endParaRPr sz="1867">
              <a:solidFill>
                <a:srgbClr val="000000"/>
              </a:solidFill>
              <a:latin typeface="Arial"/>
              <a:ea typeface="Arial"/>
              <a:cs typeface="Arial"/>
              <a:sym typeface="Arial"/>
            </a:endParaRPr>
          </a:p>
          <a:p>
            <a:pPr marL="0" indent="0">
              <a:lnSpc>
                <a:spcPct val="106999"/>
              </a:lnSpc>
              <a:spcBef>
                <a:spcPts val="0"/>
              </a:spcBef>
              <a:buNone/>
            </a:pPr>
            <a:endParaRPr sz="1867">
              <a:solidFill>
                <a:srgbClr val="000000"/>
              </a:solidFill>
              <a:latin typeface="Arial"/>
              <a:ea typeface="Arial"/>
              <a:cs typeface="Arial"/>
              <a:sym typeface="Arial"/>
            </a:endParaRPr>
          </a:p>
          <a:p>
            <a:pPr>
              <a:lnSpc>
                <a:spcPct val="106999"/>
              </a:lnSpc>
              <a:spcBef>
                <a:spcPts val="0"/>
              </a:spcBef>
              <a:buClr>
                <a:srgbClr val="000000"/>
              </a:buClr>
            </a:pPr>
            <a:r>
              <a:rPr lang="en" sz="1867" b="1">
                <a:solidFill>
                  <a:srgbClr val="000000"/>
                </a:solidFill>
                <a:latin typeface="Arial"/>
                <a:ea typeface="Arial"/>
                <a:cs typeface="Arial"/>
                <a:sym typeface="Arial"/>
              </a:rPr>
              <a:t>After gaps ID’d &gt; new content </a:t>
            </a:r>
            <a:endParaRPr sz="1867" b="1">
              <a:solidFill>
                <a:srgbClr val="000000"/>
              </a:solidFill>
              <a:latin typeface="Arial"/>
              <a:ea typeface="Arial"/>
              <a:cs typeface="Arial"/>
              <a:sym typeface="Arial"/>
            </a:endParaRPr>
          </a:p>
          <a:p>
            <a:pPr lvl="1">
              <a:lnSpc>
                <a:spcPct val="106999"/>
              </a:lnSpc>
              <a:spcBef>
                <a:spcPts val="1333"/>
              </a:spcBef>
              <a:spcAft>
                <a:spcPts val="1333"/>
              </a:spcAft>
              <a:buClr>
                <a:srgbClr val="000000"/>
              </a:buClr>
              <a:buFont typeface="Arial"/>
              <a:buChar char="-"/>
            </a:pPr>
            <a:r>
              <a:rPr lang="en" sz="1867" b="1">
                <a:solidFill>
                  <a:srgbClr val="000000"/>
                </a:solidFill>
                <a:latin typeface="Arial"/>
                <a:ea typeface="Arial"/>
                <a:cs typeface="Arial"/>
                <a:sym typeface="Arial"/>
              </a:rPr>
              <a:t>Eg Revamping CUH</a:t>
            </a:r>
            <a:r>
              <a:rPr lang="en" sz="1867">
                <a:solidFill>
                  <a:srgbClr val="000000"/>
                </a:solidFill>
                <a:latin typeface="Arial"/>
                <a:ea typeface="Arial"/>
                <a:cs typeface="Arial"/>
                <a:sym typeface="Arial"/>
              </a:rPr>
              <a:t> </a:t>
            </a:r>
            <a:r>
              <a:rPr lang="en" sz="1867" b="1">
                <a:solidFill>
                  <a:srgbClr val="000000"/>
                </a:solidFill>
                <a:latin typeface="Arial"/>
                <a:ea typeface="Arial"/>
                <a:cs typeface="Arial"/>
                <a:sym typeface="Arial"/>
              </a:rPr>
              <a:t>as a comprehensive off-the-shelf option</a:t>
            </a:r>
            <a:endParaRPr sz="1867" b="1">
              <a:solidFill>
                <a:srgbClr val="000000"/>
              </a:solidFill>
              <a:latin typeface="Arial"/>
              <a:ea typeface="Arial"/>
              <a:cs typeface="Arial"/>
              <a:sym typeface="Arial"/>
            </a:endParaRPr>
          </a:p>
        </p:txBody>
      </p:sp>
      <p:sp>
        <p:nvSpPr>
          <p:cNvPr id="152" name="Google Shape;152;p23"/>
          <p:cNvSpPr txBox="1"/>
          <p:nvPr/>
        </p:nvSpPr>
        <p:spPr>
          <a:xfrm>
            <a:off x="1612367" y="397567"/>
            <a:ext cx="4000000" cy="689379"/>
          </a:xfrm>
          <a:prstGeom prst="rect">
            <a:avLst/>
          </a:prstGeom>
          <a:noFill/>
          <a:ln>
            <a:noFill/>
          </a:ln>
        </p:spPr>
        <p:txBody>
          <a:bodyPr spcFirstLastPara="1" wrap="square" lIns="121900" tIns="121900" rIns="121900" bIns="121900" anchor="t" anchorCtr="0">
            <a:spAutoFit/>
          </a:bodyPr>
          <a:lstStyle/>
          <a:p>
            <a:pPr defTabSz="1219170">
              <a:lnSpc>
                <a:spcPct val="90000"/>
              </a:lnSpc>
              <a:buClr>
                <a:srgbClr val="000000"/>
              </a:buClr>
            </a:pPr>
            <a:r>
              <a:rPr lang="en" sz="3200" b="1" kern="0">
                <a:solidFill>
                  <a:srgbClr val="61468B"/>
                </a:solidFill>
                <a:latin typeface="Calibri"/>
                <a:ea typeface="Calibri"/>
                <a:cs typeface="Calibri"/>
                <a:sym typeface="Calibri"/>
              </a:rPr>
              <a:t>Next Steps</a:t>
            </a:r>
            <a:endParaRPr sz="3200" b="1" kern="0">
              <a:solidFill>
                <a:srgbClr val="61468B"/>
              </a:solidFill>
              <a:latin typeface="Calibri"/>
              <a:ea typeface="Calibri"/>
              <a:cs typeface="Calibri"/>
              <a:sym typeface="Calibri"/>
            </a:endParaRPr>
          </a:p>
        </p:txBody>
      </p:sp>
      <p:pic>
        <p:nvPicPr>
          <p:cNvPr id="153" name="Google Shape;153;p23"/>
          <p:cNvPicPr preferRelativeResize="0"/>
          <p:nvPr/>
        </p:nvPicPr>
        <p:blipFill>
          <a:blip r:embed="rId3">
            <a:alphaModFix/>
          </a:blip>
          <a:stretch>
            <a:fillRect/>
          </a:stretch>
        </p:blipFill>
        <p:spPr>
          <a:xfrm>
            <a:off x="4699734" y="141949"/>
            <a:ext cx="7492265" cy="677063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BF200D-0C3D-E142-A840-7086DE414972}"/>
              </a:ext>
            </a:extLst>
          </p:cNvPr>
          <p:cNvPicPr>
            <a:picLocks noChangeAspect="1"/>
          </p:cNvPicPr>
          <p:nvPr/>
        </p:nvPicPr>
        <p:blipFill>
          <a:blip r:embed="rId2">
            <a:alphaModFix amt="20000"/>
          </a:blip>
          <a:stretch>
            <a:fillRect/>
          </a:stretch>
        </p:blipFill>
        <p:spPr>
          <a:xfrm rot="5400000">
            <a:off x="2895600" y="-863605"/>
            <a:ext cx="6400800" cy="8534400"/>
          </a:xfrm>
          <a:prstGeom prst="rect">
            <a:avLst/>
          </a:prstGeom>
        </p:spPr>
      </p:pic>
      <p:sp>
        <p:nvSpPr>
          <p:cNvPr id="2" name="Title 1"/>
          <p:cNvSpPr>
            <a:spLocks noGrp="1"/>
          </p:cNvSpPr>
          <p:nvPr>
            <p:ph type="ctrTitle"/>
          </p:nvPr>
        </p:nvSpPr>
        <p:spPr>
          <a:xfrm>
            <a:off x="914400" y="2997798"/>
            <a:ext cx="10363200" cy="1877215"/>
          </a:xfrm>
        </p:spPr>
        <p:txBody>
          <a:bodyPr>
            <a:noAutofit/>
          </a:bodyPr>
          <a:lstStyle/>
          <a:p>
            <a:r>
              <a:rPr lang="en-US" sz="4000" dirty="0"/>
              <a:t>University of Utah </a:t>
            </a:r>
            <a:br>
              <a:rPr lang="en-US" sz="4000" dirty="0"/>
            </a:br>
            <a:r>
              <a:rPr lang="en-US" sz="4000" dirty="0"/>
              <a:t>Culinary Medicine and Nutrition</a:t>
            </a:r>
            <a:endParaRPr lang="en-US" sz="3333" i="1" dirty="0">
              <a:solidFill>
                <a:srgbClr val="FF0000"/>
              </a:solidFill>
            </a:endParaRPr>
          </a:p>
        </p:txBody>
      </p:sp>
      <p:sp>
        <p:nvSpPr>
          <p:cNvPr id="3" name="Subtitle 2"/>
          <p:cNvSpPr>
            <a:spLocks noGrp="1"/>
          </p:cNvSpPr>
          <p:nvPr>
            <p:ph type="subTitle" idx="1"/>
          </p:nvPr>
        </p:nvSpPr>
        <p:spPr>
          <a:xfrm>
            <a:off x="1828800" y="4648200"/>
            <a:ext cx="8534400" cy="1728982"/>
          </a:xfrm>
        </p:spPr>
        <p:txBody>
          <a:bodyPr>
            <a:noAutofit/>
          </a:bodyPr>
          <a:lstStyle/>
          <a:p>
            <a:r>
              <a:rPr lang="en-US" sz="3000" dirty="0"/>
              <a:t>Amy Locke, MD, FAAFP</a:t>
            </a:r>
            <a:endParaRPr lang="en-US" sz="1667" dirty="0"/>
          </a:p>
          <a:p>
            <a:r>
              <a:rPr lang="en-US" sz="1667" dirty="0"/>
              <a:t>Professor and Chief Wellness officer</a:t>
            </a:r>
          </a:p>
          <a:p>
            <a:r>
              <a:rPr lang="en-US" sz="1667" dirty="0"/>
              <a:t>Founding Course Director, Culinary Medicine</a:t>
            </a:r>
          </a:p>
          <a:p>
            <a:r>
              <a:rPr lang="en-US" sz="1667" dirty="0"/>
              <a:t>Founding Director, Health Promotion and Integrative Health Pathway</a:t>
            </a:r>
          </a:p>
          <a:p>
            <a:r>
              <a:rPr lang="en-US" sz="1667" dirty="0"/>
              <a:t>University of Utah School of Medicine</a:t>
            </a:r>
          </a:p>
        </p:txBody>
      </p:sp>
    </p:spTree>
    <p:extLst>
      <p:ext uri="{BB962C8B-B14F-4D97-AF65-F5344CB8AC3E}">
        <p14:creationId xmlns:p14="http://schemas.microsoft.com/office/powerpoint/2010/main" val="351213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timeline">
            <a:extLst>
              <a:ext uri="{FF2B5EF4-FFF2-40B4-BE49-F238E27FC236}">
                <a16:creationId xmlns:a16="http://schemas.microsoft.com/office/drawing/2014/main" id="{83532B1B-6F65-43E8-93A9-7C8923238520}"/>
              </a:ext>
            </a:extLst>
          </p:cNvPr>
          <p:cNvGrpSpPr/>
          <p:nvPr/>
        </p:nvGrpSpPr>
        <p:grpSpPr>
          <a:xfrm>
            <a:off x="1695453" y="1221543"/>
            <a:ext cx="8724899" cy="4779208"/>
            <a:chOff x="228601" y="485723"/>
            <a:chExt cx="11633199" cy="6372277"/>
          </a:xfrm>
        </p:grpSpPr>
        <p:grpSp>
          <p:nvGrpSpPr>
            <p:cNvPr id="12" name="Group 11">
              <a:extLst>
                <a:ext uri="{FF2B5EF4-FFF2-40B4-BE49-F238E27FC236}">
                  <a16:creationId xmlns:a16="http://schemas.microsoft.com/office/drawing/2014/main" id="{76FAB540-C491-4F6D-A6FE-A267705EEA5B}"/>
                </a:ext>
              </a:extLst>
            </p:cNvPr>
            <p:cNvGrpSpPr/>
            <p:nvPr/>
          </p:nvGrpSpPr>
          <p:grpSpPr>
            <a:xfrm rot="5400000" flipH="1">
              <a:off x="10012548" y="2066363"/>
              <a:ext cx="1691026" cy="2007478"/>
              <a:chOff x="6415077" y="1171530"/>
              <a:chExt cx="1890380" cy="1890380"/>
            </a:xfrm>
          </p:grpSpPr>
          <p:sp>
            <p:nvSpPr>
              <p:cNvPr id="10" name="Arc 9">
                <a:extLst>
                  <a:ext uri="{FF2B5EF4-FFF2-40B4-BE49-F238E27FC236}">
                    <a16:creationId xmlns:a16="http://schemas.microsoft.com/office/drawing/2014/main" id="{8065E7CB-23F1-435F-AF44-714D3ED3AEEC}"/>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11" name="Arc 10">
                <a:extLst>
                  <a:ext uri="{FF2B5EF4-FFF2-40B4-BE49-F238E27FC236}">
                    <a16:creationId xmlns:a16="http://schemas.microsoft.com/office/drawing/2014/main" id="{35E4FBCD-37DC-40E0-9AC8-B2466900D8BE}"/>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venir Next LT Pro Light"/>
                  <a:ea typeface="+mn-ea"/>
                  <a:cs typeface="+mn-cs"/>
                </a:endParaRPr>
              </a:p>
            </p:txBody>
          </p:sp>
        </p:grpSp>
        <p:grpSp>
          <p:nvGrpSpPr>
            <p:cNvPr id="9" name="Group 8">
              <a:extLst>
                <a:ext uri="{FF2B5EF4-FFF2-40B4-BE49-F238E27FC236}">
                  <a16:creationId xmlns:a16="http://schemas.microsoft.com/office/drawing/2014/main" id="{7B75C7B1-766D-4711-8CB1-1D3AD4142E3F}"/>
                </a:ext>
              </a:extLst>
            </p:cNvPr>
            <p:cNvGrpSpPr/>
            <p:nvPr/>
          </p:nvGrpSpPr>
          <p:grpSpPr>
            <a:xfrm>
              <a:off x="228601" y="485723"/>
              <a:ext cx="10649366" cy="6372277"/>
              <a:chOff x="228601" y="485723"/>
              <a:chExt cx="10649366" cy="6372277"/>
            </a:xfrm>
          </p:grpSpPr>
          <p:sp>
            <p:nvSpPr>
              <p:cNvPr id="7" name="Arc 6">
                <a:extLst>
                  <a:ext uri="{FF2B5EF4-FFF2-40B4-BE49-F238E27FC236}">
                    <a16:creationId xmlns:a16="http://schemas.microsoft.com/office/drawing/2014/main" id="{AF71C86D-5144-4D25-B6A2-918DC4160A1F}"/>
                  </a:ext>
                </a:extLst>
              </p:cNvPr>
              <p:cNvSpPr/>
              <p:nvPr/>
            </p:nvSpPr>
            <p:spPr>
              <a:xfrm rot="16200000" flipH="1">
                <a:off x="1107510" y="454768"/>
                <a:ext cx="1737608"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venir Next LT Pro Light"/>
                  <a:ea typeface="+mn-ea"/>
                  <a:cs typeface="+mn-cs"/>
                </a:endParaRPr>
              </a:p>
            </p:txBody>
          </p:sp>
          <p:grpSp>
            <p:nvGrpSpPr>
              <p:cNvPr id="8" name="Group 7">
                <a:extLst>
                  <a:ext uri="{FF2B5EF4-FFF2-40B4-BE49-F238E27FC236}">
                    <a16:creationId xmlns:a16="http://schemas.microsoft.com/office/drawing/2014/main" id="{A2D2F24B-3BD6-4803-B697-1C078E89C915}"/>
                  </a:ext>
                </a:extLst>
              </p:cNvPr>
              <p:cNvGrpSpPr/>
              <p:nvPr/>
            </p:nvGrpSpPr>
            <p:grpSpPr>
              <a:xfrm>
                <a:off x="228601" y="2223331"/>
                <a:ext cx="10649366" cy="4634669"/>
                <a:chOff x="228601" y="2223331"/>
                <a:chExt cx="10649366" cy="4634669"/>
              </a:xfrm>
            </p:grpSpPr>
            <p:grpSp>
              <p:nvGrpSpPr>
                <p:cNvPr id="46" name="Group 45">
                  <a:extLst>
                    <a:ext uri="{FF2B5EF4-FFF2-40B4-BE49-F238E27FC236}">
                      <a16:creationId xmlns:a16="http://schemas.microsoft.com/office/drawing/2014/main" id="{5CFEE95A-087F-4F9C-876F-9F92595763B6}"/>
                    </a:ext>
                  </a:extLst>
                </p:cNvPr>
                <p:cNvGrpSpPr/>
                <p:nvPr/>
              </p:nvGrpSpPr>
              <p:grpSpPr>
                <a:xfrm rot="16200000" flipH="1">
                  <a:off x="386827" y="3756863"/>
                  <a:ext cx="1691026" cy="2007478"/>
                  <a:chOff x="6415077" y="1171530"/>
                  <a:chExt cx="1890380" cy="1890380"/>
                </a:xfrm>
              </p:grpSpPr>
              <p:sp>
                <p:nvSpPr>
                  <p:cNvPr id="47" name="Arc 46">
                    <a:extLst>
                      <a:ext uri="{FF2B5EF4-FFF2-40B4-BE49-F238E27FC236}">
                        <a16:creationId xmlns:a16="http://schemas.microsoft.com/office/drawing/2014/main" id="{0BEF374B-D633-4C49-A916-320DB8732251}"/>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48" name="Arc 47">
                    <a:extLst>
                      <a:ext uri="{FF2B5EF4-FFF2-40B4-BE49-F238E27FC236}">
                        <a16:creationId xmlns:a16="http://schemas.microsoft.com/office/drawing/2014/main" id="{7EA3C2CD-982C-4EAD-AF27-8F363D90EDB9}"/>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venir Next LT Pro Light"/>
                      <a:ea typeface="+mn-ea"/>
                      <a:cs typeface="+mn-cs"/>
                    </a:endParaRPr>
                  </a:p>
                </p:txBody>
              </p:sp>
            </p:grpSp>
            <p:sp>
              <p:nvSpPr>
                <p:cNvPr id="13" name="Arc 12">
                  <a:extLst>
                    <a:ext uri="{FF2B5EF4-FFF2-40B4-BE49-F238E27FC236}">
                      <a16:creationId xmlns:a16="http://schemas.microsoft.com/office/drawing/2014/main" id="{5507F1A1-1EB3-4835-A723-6E0CC155369B}"/>
                    </a:ext>
                  </a:extLst>
                </p:cNvPr>
                <p:cNvSpPr/>
                <p:nvPr/>
              </p:nvSpPr>
              <p:spPr>
                <a:xfrm rot="5400000" flipH="1">
                  <a:off x="3114163" y="5332299"/>
                  <a:ext cx="1251885"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venir Next LT Pro Light"/>
                    <a:ea typeface="+mn-ea"/>
                    <a:cs typeface="+mn-cs"/>
                  </a:endParaRPr>
                </a:p>
              </p:txBody>
            </p:sp>
            <p:cxnSp>
              <p:nvCxnSpPr>
                <p:cNvPr id="26" name="Straight Connector 25">
                  <a:extLst>
                    <a:ext uri="{FF2B5EF4-FFF2-40B4-BE49-F238E27FC236}">
                      <a16:creationId xmlns:a16="http://schemas.microsoft.com/office/drawing/2014/main" id="{A91AC131-C2D0-4567-9511-EA65CA7EE241}"/>
                    </a:ext>
                  </a:extLst>
                </p:cNvPr>
                <p:cNvCxnSpPr>
                  <a:cxnSpLocks/>
                </p:cNvCxnSpPr>
                <p:nvPr/>
              </p:nvCxnSpPr>
              <p:spPr>
                <a:xfrm flipH="1">
                  <a:off x="1941052" y="2223331"/>
                  <a:ext cx="89369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A0A091F-631C-4120-B174-67D45A6A138C}"/>
                    </a:ext>
                  </a:extLst>
                </p:cNvPr>
                <p:cNvCxnSpPr>
                  <a:cxnSpLocks/>
                </p:cNvCxnSpPr>
                <p:nvPr/>
              </p:nvCxnSpPr>
              <p:spPr>
                <a:xfrm flipH="1">
                  <a:off x="1216868" y="3915088"/>
                  <a:ext cx="96610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BF890A1-93BF-4879-9ED9-E25DBB7E6053}"/>
                    </a:ext>
                  </a:extLst>
                </p:cNvPr>
                <p:cNvCxnSpPr>
                  <a:cxnSpLocks/>
                  <a:stCxn id="13" idx="2"/>
                </p:cNvCxnSpPr>
                <p:nvPr/>
              </p:nvCxnSpPr>
              <p:spPr>
                <a:xfrm flipH="1" flipV="1">
                  <a:off x="1216868" y="5605864"/>
                  <a:ext cx="2523238" cy="2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8" name="Oval 37">
            <a:extLst>
              <a:ext uri="{FF2B5EF4-FFF2-40B4-BE49-F238E27FC236}">
                <a16:creationId xmlns:a16="http://schemas.microsoft.com/office/drawing/2014/main" id="{28C2D536-BF2F-4ADA-9927-03778193AC3A}"/>
              </a:ext>
              <a:ext uri="{C183D7F6-B498-43B3-948B-1728B52AA6E4}">
                <adec:decorative xmlns:adec="http://schemas.microsoft.com/office/drawing/2017/decorative" val="1"/>
              </a:ext>
            </a:extLst>
          </p:cNvPr>
          <p:cNvSpPr/>
          <p:nvPr/>
        </p:nvSpPr>
        <p:spPr>
          <a:xfrm>
            <a:off x="5212113" y="4061925"/>
            <a:ext cx="630722" cy="630722"/>
          </a:xfrm>
          <a:prstGeom prst="ellipse">
            <a:avLst/>
          </a:prstGeom>
          <a:solidFill>
            <a:schemeClr val="accent1">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36" name="Oval 35">
            <a:extLst>
              <a:ext uri="{FF2B5EF4-FFF2-40B4-BE49-F238E27FC236}">
                <a16:creationId xmlns:a16="http://schemas.microsoft.com/office/drawing/2014/main" id="{1952C023-9B06-4B43-B644-CD03A018598E}"/>
              </a:ext>
              <a:ext uri="{C183D7F6-B498-43B3-948B-1728B52AA6E4}">
                <adec:decorative xmlns:adec="http://schemas.microsoft.com/office/drawing/2017/decorative" val="1"/>
              </a:ext>
            </a:extLst>
          </p:cNvPr>
          <p:cNvSpPr/>
          <p:nvPr/>
        </p:nvSpPr>
        <p:spPr>
          <a:xfrm>
            <a:off x="2452579" y="4061925"/>
            <a:ext cx="630722" cy="630722"/>
          </a:xfrm>
          <a:prstGeom prst="ellipse">
            <a:avLst/>
          </a:prstGeom>
          <a:solidFill>
            <a:schemeClr val="accent3">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34" name="Oval 33">
            <a:extLst>
              <a:ext uri="{FF2B5EF4-FFF2-40B4-BE49-F238E27FC236}">
                <a16:creationId xmlns:a16="http://schemas.microsoft.com/office/drawing/2014/main" id="{10046627-DACE-4A75-A48B-34B6934A809A}"/>
              </a:ext>
              <a:ext uri="{C183D7F6-B498-43B3-948B-1728B52AA6E4}">
                <adec:decorative xmlns:adec="http://schemas.microsoft.com/office/drawing/2017/decorative" val="1"/>
              </a:ext>
            </a:extLst>
          </p:cNvPr>
          <p:cNvSpPr/>
          <p:nvPr/>
        </p:nvSpPr>
        <p:spPr>
          <a:xfrm>
            <a:off x="2452579" y="2715007"/>
            <a:ext cx="630722" cy="630722"/>
          </a:xfrm>
          <a:prstGeom prst="ellipse">
            <a:avLst/>
          </a:prstGeom>
          <a:solidFill>
            <a:schemeClr val="accent4">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68" name="Oval 67">
            <a:extLst>
              <a:ext uri="{FF2B5EF4-FFF2-40B4-BE49-F238E27FC236}">
                <a16:creationId xmlns:a16="http://schemas.microsoft.com/office/drawing/2014/main" id="{696BE8D8-6B81-4D92-9557-CDC354533457}"/>
              </a:ext>
              <a:ext uri="{C183D7F6-B498-43B3-948B-1728B52AA6E4}">
                <adec:decorative xmlns:adec="http://schemas.microsoft.com/office/drawing/2017/decorative" val="1"/>
              </a:ext>
            </a:extLst>
          </p:cNvPr>
          <p:cNvSpPr/>
          <p:nvPr/>
        </p:nvSpPr>
        <p:spPr>
          <a:xfrm>
            <a:off x="5212113" y="2715007"/>
            <a:ext cx="630722" cy="63072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32" name="Oval 31">
            <a:extLst>
              <a:ext uri="{FF2B5EF4-FFF2-40B4-BE49-F238E27FC236}">
                <a16:creationId xmlns:a16="http://schemas.microsoft.com/office/drawing/2014/main" id="{F32EFD43-D203-45CD-B41D-8569A214C88F}"/>
              </a:ext>
              <a:ext uri="{C183D7F6-B498-43B3-948B-1728B52AA6E4}">
                <adec:decorative xmlns:adec="http://schemas.microsoft.com/office/drawing/2017/decorative" val="1"/>
              </a:ext>
            </a:extLst>
          </p:cNvPr>
          <p:cNvSpPr/>
          <p:nvPr/>
        </p:nvSpPr>
        <p:spPr>
          <a:xfrm>
            <a:off x="7837038" y="2715007"/>
            <a:ext cx="630722" cy="630722"/>
          </a:xfrm>
          <a:prstGeom prst="ellipse">
            <a:avLst/>
          </a:prstGeom>
          <a:solidFill>
            <a:schemeClr val="accent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53" name="Oval 52">
            <a:extLst>
              <a:ext uri="{FF2B5EF4-FFF2-40B4-BE49-F238E27FC236}">
                <a16:creationId xmlns:a16="http://schemas.microsoft.com/office/drawing/2014/main" id="{39CF61DF-01D9-4149-8DB8-30F8646B49F5}"/>
              </a:ext>
              <a:ext uri="{C183D7F6-B498-43B3-948B-1728B52AA6E4}">
                <adec:decorative xmlns:adec="http://schemas.microsoft.com/office/drawing/2017/decorative" val="1"/>
              </a:ext>
            </a:extLst>
          </p:cNvPr>
          <p:cNvSpPr/>
          <p:nvPr/>
        </p:nvSpPr>
        <p:spPr>
          <a:xfrm>
            <a:off x="1983702" y="1104307"/>
            <a:ext cx="630722" cy="63072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93" name="Oval 92">
            <a:extLst>
              <a:ext uri="{FF2B5EF4-FFF2-40B4-BE49-F238E27FC236}">
                <a16:creationId xmlns:a16="http://schemas.microsoft.com/office/drawing/2014/main" id="{06632AC2-657E-4F91-AC5F-70B8B019FC50}"/>
              </a:ext>
              <a:ext uri="{C183D7F6-B498-43B3-948B-1728B52AA6E4}">
                <adec:decorative xmlns:adec="http://schemas.microsoft.com/office/drawing/2017/decorative" val="1"/>
              </a:ext>
            </a:extLst>
          </p:cNvPr>
          <p:cNvSpPr/>
          <p:nvPr/>
        </p:nvSpPr>
        <p:spPr>
          <a:xfrm>
            <a:off x="5212113" y="5170064"/>
            <a:ext cx="630722" cy="63072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venir Next LT Pro Light"/>
              <a:ea typeface="+mn-ea"/>
              <a:cs typeface="+mn-cs"/>
            </a:endParaRPr>
          </a:p>
        </p:txBody>
      </p:sp>
      <p:pic>
        <p:nvPicPr>
          <p:cNvPr id="25" name="Picture Placeholder 24" descr="Watering Plant">
            <a:extLst>
              <a:ext uri="{FF2B5EF4-FFF2-40B4-BE49-F238E27FC236}">
                <a16:creationId xmlns:a16="http://schemas.microsoft.com/office/drawing/2014/main" id="{FAC4BB91-D618-4F7B-BA9F-5BF71832AF80}"/>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589" r="12589"/>
          <a:stretch/>
        </p:blipFill>
        <p:spPr/>
      </p:pic>
      <p:pic>
        <p:nvPicPr>
          <p:cNvPr id="74" name="Picture Placeholder 73" descr="Seed Packet">
            <a:extLst>
              <a:ext uri="{FF2B5EF4-FFF2-40B4-BE49-F238E27FC236}">
                <a16:creationId xmlns:a16="http://schemas.microsoft.com/office/drawing/2014/main" id="{EA2B3F76-947B-47E6-8EA0-1A572AAAFC6F}"/>
              </a:ext>
            </a:extLst>
          </p:cNvPr>
          <p:cNvPicPr>
            <a:picLocks noGrp="1" noChangeAspect="1"/>
          </p:cNvPicPr>
          <p:nvPr>
            <p:ph type="pic" sz="quarter" idx="20"/>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2589" r="12589"/>
          <a:stretch/>
        </p:blipFill>
        <p:spPr>
          <a:xfrm>
            <a:off x="2067732" y="2757026"/>
            <a:ext cx="887413" cy="889000"/>
          </a:xfrm>
        </p:spPr>
      </p:pic>
      <p:pic>
        <p:nvPicPr>
          <p:cNvPr id="78" name="Picture Placeholder 77" descr="Sprouting Seed">
            <a:extLst>
              <a:ext uri="{FF2B5EF4-FFF2-40B4-BE49-F238E27FC236}">
                <a16:creationId xmlns:a16="http://schemas.microsoft.com/office/drawing/2014/main" id="{5C6E9D5B-BD9D-41D9-B675-0E36089573A4}"/>
              </a:ext>
            </a:extLst>
          </p:cNvPr>
          <p:cNvPicPr>
            <a:picLocks noGrp="1" noChangeAspect="1"/>
          </p:cNvPicPr>
          <p:nvPr>
            <p:ph type="pic" sz="quarter" idx="21"/>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4" r="74"/>
          <a:stretch/>
        </p:blipFill>
        <p:spPr>
          <a:xfrm>
            <a:off x="2599147" y="4093865"/>
            <a:ext cx="665560" cy="666750"/>
          </a:xfrm>
        </p:spPr>
      </p:pic>
      <p:pic>
        <p:nvPicPr>
          <p:cNvPr id="80" name="Picture Placeholder 79" descr="Plant">
            <a:extLst>
              <a:ext uri="{FF2B5EF4-FFF2-40B4-BE49-F238E27FC236}">
                <a16:creationId xmlns:a16="http://schemas.microsoft.com/office/drawing/2014/main" id="{DE33393A-3A90-4205-8314-2C195BCD9882}"/>
              </a:ext>
            </a:extLst>
          </p:cNvPr>
          <p:cNvPicPr>
            <a:picLocks noGrp="1" noChangeAspect="1"/>
          </p:cNvPicPr>
          <p:nvPr>
            <p:ph type="pic" sz="quarter" idx="22"/>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2589" r="12589"/>
          <a:stretch/>
        </p:blipFill>
        <p:spPr/>
      </p:pic>
      <p:pic>
        <p:nvPicPr>
          <p:cNvPr id="70" name="Picture Placeholder 69" descr="Garden Tools">
            <a:extLst>
              <a:ext uri="{FF2B5EF4-FFF2-40B4-BE49-F238E27FC236}">
                <a16:creationId xmlns:a16="http://schemas.microsoft.com/office/drawing/2014/main" id="{7D9B0252-9E8E-46AB-B59D-3460FE60399D}"/>
              </a:ext>
            </a:extLst>
          </p:cNvPr>
          <p:cNvPicPr>
            <a:picLocks noGrp="1" noChangeAspect="1"/>
          </p:cNvPicPr>
          <p:nvPr>
            <p:ph type="pic" sz="quarter" idx="24"/>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2589" r="12589"/>
          <a:stretch/>
        </p:blipFill>
        <p:spPr/>
      </p:pic>
      <p:pic>
        <p:nvPicPr>
          <p:cNvPr id="67" name="Picture Placeholder 66" descr="Apple">
            <a:extLst>
              <a:ext uri="{FF2B5EF4-FFF2-40B4-BE49-F238E27FC236}">
                <a16:creationId xmlns:a16="http://schemas.microsoft.com/office/drawing/2014/main" id="{C66FAA38-DEF2-4663-948F-5E86500674ED}"/>
              </a:ext>
            </a:extLst>
          </p:cNvPr>
          <p:cNvPicPr>
            <a:picLocks noGrp="1" noChangeAspect="1"/>
          </p:cNvPicPr>
          <p:nvPr>
            <p:ph type="pic" sz="quarter" idx="25"/>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2589" r="12589"/>
          <a:stretch/>
        </p:blipFill>
        <p:spPr>
          <a:xfrm>
            <a:off x="5338813" y="5144116"/>
            <a:ext cx="665560" cy="889000"/>
          </a:xfrm>
        </p:spPr>
      </p:pic>
      <p:sp>
        <p:nvSpPr>
          <p:cNvPr id="99" name="Text Placeholder 98">
            <a:extLst>
              <a:ext uri="{FF2B5EF4-FFF2-40B4-BE49-F238E27FC236}">
                <a16:creationId xmlns:a16="http://schemas.microsoft.com/office/drawing/2014/main" id="{F66120C2-DDED-4D22-AA71-CD5A34730677}"/>
              </a:ext>
            </a:extLst>
          </p:cNvPr>
          <p:cNvSpPr>
            <a:spLocks noGrp="1"/>
          </p:cNvSpPr>
          <p:nvPr>
            <p:ph type="body" sz="quarter" idx="26"/>
          </p:nvPr>
        </p:nvSpPr>
        <p:spPr>
          <a:xfrm>
            <a:off x="9036231" y="3000586"/>
            <a:ext cx="1361667" cy="601662"/>
          </a:xfrm>
        </p:spPr>
        <p:txBody>
          <a:bodyPr/>
          <a:lstStyle/>
          <a:p>
            <a:r>
              <a:rPr lang="en-US" dirty="0"/>
              <a:t>IPE designation, Community Engagement and capstone experiences</a:t>
            </a:r>
          </a:p>
        </p:txBody>
      </p:sp>
      <p:sp>
        <p:nvSpPr>
          <p:cNvPr id="97" name="Text Placeholder 96">
            <a:extLst>
              <a:ext uri="{FF2B5EF4-FFF2-40B4-BE49-F238E27FC236}">
                <a16:creationId xmlns:a16="http://schemas.microsoft.com/office/drawing/2014/main" id="{FDAEC997-C3C2-4121-9089-C71E413A96A5}"/>
              </a:ext>
            </a:extLst>
          </p:cNvPr>
          <p:cNvSpPr>
            <a:spLocks noGrp="1"/>
          </p:cNvSpPr>
          <p:nvPr>
            <p:ph type="body" sz="quarter" idx="27"/>
          </p:nvPr>
        </p:nvSpPr>
        <p:spPr>
          <a:xfrm>
            <a:off x="8906207" y="2623404"/>
            <a:ext cx="2138339" cy="299767"/>
          </a:xfrm>
        </p:spPr>
        <p:txBody>
          <a:bodyPr/>
          <a:lstStyle/>
          <a:p>
            <a:r>
              <a:rPr lang="en-US" dirty="0">
                <a:solidFill>
                  <a:srgbClr val="000000"/>
                </a:solidFill>
              </a:rPr>
              <a:t>Sunlight </a:t>
            </a:r>
            <a:r>
              <a:rPr lang="en-US" sz="1250" dirty="0">
                <a:solidFill>
                  <a:srgbClr val="A31527"/>
                </a:solidFill>
              </a:rPr>
              <a:t>2018</a:t>
            </a:r>
            <a:endParaRPr lang="en-US" dirty="0">
              <a:solidFill>
                <a:srgbClr val="000000"/>
              </a:solidFill>
            </a:endParaRPr>
          </a:p>
        </p:txBody>
      </p:sp>
      <p:sp>
        <p:nvSpPr>
          <p:cNvPr id="101" name="Text Placeholder 100">
            <a:extLst>
              <a:ext uri="{FF2B5EF4-FFF2-40B4-BE49-F238E27FC236}">
                <a16:creationId xmlns:a16="http://schemas.microsoft.com/office/drawing/2014/main" id="{A04F1AC7-A84C-45DB-918C-1477688C9B35}"/>
              </a:ext>
            </a:extLst>
          </p:cNvPr>
          <p:cNvSpPr>
            <a:spLocks noGrp="1"/>
          </p:cNvSpPr>
          <p:nvPr>
            <p:ph type="body" sz="quarter" idx="28"/>
          </p:nvPr>
        </p:nvSpPr>
        <p:spPr>
          <a:xfrm>
            <a:off x="5993586" y="4363133"/>
            <a:ext cx="2138339" cy="601662"/>
          </a:xfrm>
        </p:spPr>
        <p:txBody>
          <a:bodyPr/>
          <a:lstStyle/>
          <a:p>
            <a:r>
              <a:rPr lang="en-US" dirty="0"/>
              <a:t>Hybrid learning. Community events were either held outdoors or virtual. Virtual Food Is Medicine Conference </a:t>
            </a:r>
          </a:p>
          <a:p>
            <a:endParaRPr lang="en-US" dirty="0"/>
          </a:p>
        </p:txBody>
      </p:sp>
      <p:pic>
        <p:nvPicPr>
          <p:cNvPr id="72" name="Picture Placeholder 71" descr="Partial sun">
            <a:extLst>
              <a:ext uri="{FF2B5EF4-FFF2-40B4-BE49-F238E27FC236}">
                <a16:creationId xmlns:a16="http://schemas.microsoft.com/office/drawing/2014/main" id="{2D43C573-2E71-4CAC-A3C5-3114CB43C8D2}"/>
              </a:ext>
            </a:extLst>
          </p:cNvPr>
          <p:cNvPicPr>
            <a:picLocks noGrp="1" noChangeAspect="1"/>
          </p:cNvPicPr>
          <p:nvPr>
            <p:ph type="pic" sz="quarter" idx="11"/>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12589" r="12589"/>
          <a:stretch/>
        </p:blipFill>
        <p:spPr>
          <a:xfrm>
            <a:off x="8070398" y="2640316"/>
            <a:ext cx="887413" cy="889000"/>
          </a:xfrm>
        </p:spPr>
      </p:pic>
      <p:sp>
        <p:nvSpPr>
          <p:cNvPr id="76" name="Text Placeholder 75">
            <a:extLst>
              <a:ext uri="{FF2B5EF4-FFF2-40B4-BE49-F238E27FC236}">
                <a16:creationId xmlns:a16="http://schemas.microsoft.com/office/drawing/2014/main" id="{00FB9DAF-36D7-4F4D-8A84-233E60A07FD9}"/>
              </a:ext>
            </a:extLst>
          </p:cNvPr>
          <p:cNvSpPr>
            <a:spLocks noGrp="1"/>
          </p:cNvSpPr>
          <p:nvPr>
            <p:ph type="body" sz="quarter" idx="14"/>
          </p:nvPr>
        </p:nvSpPr>
        <p:spPr>
          <a:xfrm>
            <a:off x="9351182" y="4337753"/>
            <a:ext cx="2138339" cy="601662"/>
          </a:xfrm>
        </p:spPr>
        <p:txBody>
          <a:bodyPr/>
          <a:lstStyle/>
          <a:p>
            <a:r>
              <a:rPr lang="en-US" dirty="0"/>
              <a:t>OCIH, Culinary SMA, SOM required curriculum, FIM conference, spreading the word</a:t>
            </a:r>
          </a:p>
        </p:txBody>
      </p:sp>
      <p:sp>
        <p:nvSpPr>
          <p:cNvPr id="4" name="Text Placeholder 3">
            <a:extLst>
              <a:ext uri="{FF2B5EF4-FFF2-40B4-BE49-F238E27FC236}">
                <a16:creationId xmlns:a16="http://schemas.microsoft.com/office/drawing/2014/main" id="{265F5D27-BEFB-4DBA-8F9B-A036D4DFCB85}"/>
              </a:ext>
            </a:extLst>
          </p:cNvPr>
          <p:cNvSpPr>
            <a:spLocks noGrp="1"/>
          </p:cNvSpPr>
          <p:nvPr>
            <p:ph type="body" sz="quarter" idx="18"/>
          </p:nvPr>
        </p:nvSpPr>
        <p:spPr>
          <a:xfrm>
            <a:off x="9054415" y="3956301"/>
            <a:ext cx="2138339" cy="299767"/>
          </a:xfrm>
        </p:spPr>
        <p:txBody>
          <a:bodyPr/>
          <a:lstStyle/>
          <a:p>
            <a:r>
              <a:rPr lang="en-US" dirty="0">
                <a:solidFill>
                  <a:srgbClr val="000000"/>
                </a:solidFill>
              </a:rPr>
              <a:t>Tree </a:t>
            </a:r>
            <a:r>
              <a:rPr lang="en-US" sz="1250" dirty="0">
                <a:solidFill>
                  <a:srgbClr val="A31527"/>
                </a:solidFill>
              </a:rPr>
              <a:t>2022</a:t>
            </a:r>
            <a:endParaRPr lang="en-US" dirty="0"/>
          </a:p>
        </p:txBody>
      </p:sp>
      <p:sp>
        <p:nvSpPr>
          <p:cNvPr id="84" name="Text Placeholder 83">
            <a:extLst>
              <a:ext uri="{FF2B5EF4-FFF2-40B4-BE49-F238E27FC236}">
                <a16:creationId xmlns:a16="http://schemas.microsoft.com/office/drawing/2014/main" id="{39987E6E-52C0-420F-806B-28FB4667373A}"/>
              </a:ext>
            </a:extLst>
          </p:cNvPr>
          <p:cNvSpPr>
            <a:spLocks noGrp="1"/>
          </p:cNvSpPr>
          <p:nvPr>
            <p:ph type="body" sz="quarter" idx="29"/>
          </p:nvPr>
        </p:nvSpPr>
        <p:spPr>
          <a:xfrm>
            <a:off x="6088467" y="3987183"/>
            <a:ext cx="2138339" cy="299767"/>
          </a:xfrm>
        </p:spPr>
        <p:txBody>
          <a:bodyPr/>
          <a:lstStyle/>
          <a:p>
            <a:r>
              <a:rPr lang="en-US" dirty="0">
                <a:solidFill>
                  <a:srgbClr val="000000"/>
                </a:solidFill>
              </a:rPr>
              <a:t>Sapling </a:t>
            </a:r>
            <a:r>
              <a:rPr lang="en-US" sz="1250" dirty="0">
                <a:solidFill>
                  <a:srgbClr val="A31527"/>
                </a:solidFill>
              </a:rPr>
              <a:t>2021</a:t>
            </a:r>
            <a:endParaRPr lang="en-US" dirty="0"/>
          </a:p>
        </p:txBody>
      </p:sp>
      <p:sp>
        <p:nvSpPr>
          <p:cNvPr id="18" name="Text Placeholder 17">
            <a:extLst>
              <a:ext uri="{FF2B5EF4-FFF2-40B4-BE49-F238E27FC236}">
                <a16:creationId xmlns:a16="http://schemas.microsoft.com/office/drawing/2014/main" id="{1C49072C-2200-4AF7-AC0E-3058E8C0FD97}"/>
              </a:ext>
            </a:extLst>
          </p:cNvPr>
          <p:cNvSpPr>
            <a:spLocks noGrp="1"/>
          </p:cNvSpPr>
          <p:nvPr>
            <p:ph type="body" sz="quarter" idx="30"/>
          </p:nvPr>
        </p:nvSpPr>
        <p:spPr>
          <a:xfrm>
            <a:off x="6116957" y="2877635"/>
            <a:ext cx="1646667" cy="601662"/>
          </a:xfrm>
        </p:spPr>
        <p:txBody>
          <a:bodyPr/>
          <a:lstStyle/>
          <a:p>
            <a:pPr>
              <a:lnSpc>
                <a:spcPct val="100000"/>
              </a:lnSpc>
              <a:spcBef>
                <a:spcPts val="0"/>
              </a:spcBef>
            </a:pPr>
            <a:r>
              <a:rPr lang="en-US" dirty="0"/>
              <a:t>UUCCN, NEW UU Culinary Medicine interprofessional curriculum Fall/Spring semesters with data collection </a:t>
            </a:r>
          </a:p>
          <a:p>
            <a:pPr>
              <a:lnSpc>
                <a:spcPct val="100000"/>
              </a:lnSpc>
              <a:spcBef>
                <a:spcPts val="0"/>
              </a:spcBef>
            </a:pPr>
            <a:endParaRPr lang="en-US" dirty="0"/>
          </a:p>
        </p:txBody>
      </p:sp>
      <p:sp>
        <p:nvSpPr>
          <p:cNvPr id="19" name="Text Placeholder 18">
            <a:extLst>
              <a:ext uri="{FF2B5EF4-FFF2-40B4-BE49-F238E27FC236}">
                <a16:creationId xmlns:a16="http://schemas.microsoft.com/office/drawing/2014/main" id="{D7C8CD10-3C66-4C32-B8C2-9A234B82C7D1}"/>
              </a:ext>
            </a:extLst>
          </p:cNvPr>
          <p:cNvSpPr>
            <a:spLocks noGrp="1"/>
          </p:cNvSpPr>
          <p:nvPr>
            <p:ph type="body" sz="quarter" idx="31"/>
          </p:nvPr>
        </p:nvSpPr>
        <p:spPr>
          <a:xfrm>
            <a:off x="6137854" y="2583538"/>
            <a:ext cx="2138339" cy="299767"/>
          </a:xfrm>
        </p:spPr>
        <p:txBody>
          <a:bodyPr>
            <a:noAutofit/>
          </a:bodyPr>
          <a:lstStyle/>
          <a:p>
            <a:r>
              <a:rPr lang="en-US" b="1" dirty="0">
                <a:solidFill>
                  <a:srgbClr val="000000"/>
                </a:solidFill>
                <a:latin typeface="+mj-lt"/>
              </a:rPr>
              <a:t>Water </a:t>
            </a:r>
            <a:r>
              <a:rPr lang="en-US" sz="1250" dirty="0">
                <a:solidFill>
                  <a:srgbClr val="A31527"/>
                </a:solidFill>
              </a:rPr>
              <a:t>2017</a:t>
            </a:r>
            <a:endParaRPr lang="en-US" dirty="0">
              <a:solidFill>
                <a:schemeClr val="tx1"/>
              </a:solidFill>
            </a:endParaRPr>
          </a:p>
        </p:txBody>
      </p:sp>
      <p:sp>
        <p:nvSpPr>
          <p:cNvPr id="45" name="Text Placeholder 44">
            <a:extLst>
              <a:ext uri="{FF2B5EF4-FFF2-40B4-BE49-F238E27FC236}">
                <a16:creationId xmlns:a16="http://schemas.microsoft.com/office/drawing/2014/main" id="{6E8FFBB1-96D1-4BB8-B78A-48F63F974ABE}"/>
              </a:ext>
            </a:extLst>
          </p:cNvPr>
          <p:cNvSpPr>
            <a:spLocks noGrp="1"/>
          </p:cNvSpPr>
          <p:nvPr>
            <p:ph type="body" sz="quarter" idx="32"/>
          </p:nvPr>
        </p:nvSpPr>
        <p:spPr>
          <a:xfrm>
            <a:off x="6078280" y="5818158"/>
            <a:ext cx="1725320" cy="451247"/>
          </a:xfrm>
        </p:spPr>
        <p:txBody>
          <a:bodyPr/>
          <a:lstStyle/>
          <a:p>
            <a:r>
              <a:rPr lang="en-US" dirty="0"/>
              <a:t>More faculty time, new teaching kitchens being built and planned for in clinic spaces, expansion of training and educational offerings</a:t>
            </a:r>
          </a:p>
        </p:txBody>
      </p:sp>
      <p:sp>
        <p:nvSpPr>
          <p:cNvPr id="49" name="Text Placeholder 48">
            <a:extLst>
              <a:ext uri="{FF2B5EF4-FFF2-40B4-BE49-F238E27FC236}">
                <a16:creationId xmlns:a16="http://schemas.microsoft.com/office/drawing/2014/main" id="{E06C67B9-B15A-43D7-A1C8-0C3286C3EB23}"/>
              </a:ext>
            </a:extLst>
          </p:cNvPr>
          <p:cNvSpPr>
            <a:spLocks noGrp="1"/>
          </p:cNvSpPr>
          <p:nvPr>
            <p:ph type="body" sz="quarter" idx="33"/>
          </p:nvPr>
        </p:nvSpPr>
        <p:spPr>
          <a:xfrm>
            <a:off x="6096000" y="5566885"/>
            <a:ext cx="1603754" cy="299767"/>
          </a:xfrm>
        </p:spPr>
        <p:txBody>
          <a:bodyPr/>
          <a:lstStyle/>
          <a:p>
            <a:r>
              <a:rPr lang="en-US" dirty="0"/>
              <a:t>Fruit </a:t>
            </a:r>
            <a:r>
              <a:rPr lang="en-US" sz="1250" dirty="0">
                <a:solidFill>
                  <a:srgbClr val="A31527"/>
                </a:solidFill>
              </a:rPr>
              <a:t>2024</a:t>
            </a:r>
            <a:endParaRPr lang="en-US" dirty="0"/>
          </a:p>
        </p:txBody>
      </p:sp>
      <p:sp>
        <p:nvSpPr>
          <p:cNvPr id="50" name="Text Placeholder 49">
            <a:extLst>
              <a:ext uri="{FF2B5EF4-FFF2-40B4-BE49-F238E27FC236}">
                <a16:creationId xmlns:a16="http://schemas.microsoft.com/office/drawing/2014/main" id="{10A69E6E-8A67-4A04-9F91-5B4A0BD09226}"/>
              </a:ext>
            </a:extLst>
          </p:cNvPr>
          <p:cNvSpPr>
            <a:spLocks noGrp="1"/>
          </p:cNvSpPr>
          <p:nvPr>
            <p:ph type="body" sz="quarter" idx="34"/>
          </p:nvPr>
        </p:nvSpPr>
        <p:spPr>
          <a:xfrm>
            <a:off x="3148865" y="2771541"/>
            <a:ext cx="1766793" cy="601662"/>
          </a:xfrm>
        </p:spPr>
        <p:txBody>
          <a:bodyPr/>
          <a:lstStyle/>
          <a:p>
            <a:r>
              <a:rPr lang="en-US" dirty="0"/>
              <a:t>First SOM elective offering of Culinary Medicine</a:t>
            </a:r>
          </a:p>
        </p:txBody>
      </p:sp>
      <p:sp>
        <p:nvSpPr>
          <p:cNvPr id="51" name="Text Placeholder 50">
            <a:extLst>
              <a:ext uri="{FF2B5EF4-FFF2-40B4-BE49-F238E27FC236}">
                <a16:creationId xmlns:a16="http://schemas.microsoft.com/office/drawing/2014/main" id="{A56BB950-474F-48B8-B96A-19AD258EC1A2}"/>
              </a:ext>
            </a:extLst>
          </p:cNvPr>
          <p:cNvSpPr>
            <a:spLocks noGrp="1"/>
          </p:cNvSpPr>
          <p:nvPr>
            <p:ph type="body" sz="quarter" idx="35"/>
          </p:nvPr>
        </p:nvSpPr>
        <p:spPr>
          <a:xfrm>
            <a:off x="3097830" y="2532452"/>
            <a:ext cx="2138339" cy="299767"/>
          </a:xfrm>
        </p:spPr>
        <p:txBody>
          <a:bodyPr/>
          <a:lstStyle/>
          <a:p>
            <a:r>
              <a:rPr lang="en-US" dirty="0">
                <a:solidFill>
                  <a:srgbClr val="000000"/>
                </a:solidFill>
              </a:rPr>
              <a:t>Seeds </a:t>
            </a:r>
            <a:r>
              <a:rPr lang="en-US" sz="1250" dirty="0">
                <a:solidFill>
                  <a:srgbClr val="A31527"/>
                </a:solidFill>
              </a:rPr>
              <a:t>2016</a:t>
            </a:r>
            <a:endParaRPr lang="en-US" dirty="0"/>
          </a:p>
        </p:txBody>
      </p:sp>
      <p:sp>
        <p:nvSpPr>
          <p:cNvPr id="52" name="Text Placeholder 51">
            <a:extLst>
              <a:ext uri="{FF2B5EF4-FFF2-40B4-BE49-F238E27FC236}">
                <a16:creationId xmlns:a16="http://schemas.microsoft.com/office/drawing/2014/main" id="{4E5915FD-DB3A-45C0-B86A-5D5A81116008}"/>
              </a:ext>
            </a:extLst>
          </p:cNvPr>
          <p:cNvSpPr>
            <a:spLocks noGrp="1"/>
          </p:cNvSpPr>
          <p:nvPr>
            <p:ph type="body" sz="quarter" idx="36"/>
          </p:nvPr>
        </p:nvSpPr>
        <p:spPr/>
        <p:txBody>
          <a:bodyPr/>
          <a:lstStyle/>
          <a:p>
            <a:r>
              <a:rPr lang="en-US" dirty="0"/>
              <a:t>Course updates, skill videos, developed multiple course formats in order to pivot as needed</a:t>
            </a:r>
          </a:p>
        </p:txBody>
      </p:sp>
      <p:sp>
        <p:nvSpPr>
          <p:cNvPr id="55" name="Text Placeholder 54">
            <a:extLst>
              <a:ext uri="{FF2B5EF4-FFF2-40B4-BE49-F238E27FC236}">
                <a16:creationId xmlns:a16="http://schemas.microsoft.com/office/drawing/2014/main" id="{57539E1A-9B29-402B-A46D-E0F212E1B50F}"/>
              </a:ext>
            </a:extLst>
          </p:cNvPr>
          <p:cNvSpPr>
            <a:spLocks noGrp="1"/>
          </p:cNvSpPr>
          <p:nvPr>
            <p:ph type="body" sz="quarter" idx="37"/>
          </p:nvPr>
        </p:nvSpPr>
        <p:spPr>
          <a:xfrm>
            <a:off x="3137418" y="3949877"/>
            <a:ext cx="2138339" cy="299767"/>
          </a:xfrm>
        </p:spPr>
        <p:txBody>
          <a:bodyPr/>
          <a:lstStyle/>
          <a:p>
            <a:r>
              <a:rPr lang="en-US" dirty="0"/>
              <a:t>Seedling </a:t>
            </a:r>
            <a:r>
              <a:rPr lang="en-US" sz="1250" dirty="0">
                <a:solidFill>
                  <a:srgbClr val="A31527"/>
                </a:solidFill>
              </a:rPr>
              <a:t>2020</a:t>
            </a:r>
            <a:endParaRPr lang="en-US" dirty="0"/>
          </a:p>
        </p:txBody>
      </p:sp>
      <p:sp>
        <p:nvSpPr>
          <p:cNvPr id="56" name="Text Placeholder 55">
            <a:extLst>
              <a:ext uri="{FF2B5EF4-FFF2-40B4-BE49-F238E27FC236}">
                <a16:creationId xmlns:a16="http://schemas.microsoft.com/office/drawing/2014/main" id="{CCD516C7-925C-4455-9350-3A7DAA071941}"/>
              </a:ext>
            </a:extLst>
          </p:cNvPr>
          <p:cNvSpPr>
            <a:spLocks noGrp="1"/>
          </p:cNvSpPr>
          <p:nvPr>
            <p:ph type="body" sz="quarter" idx="38"/>
          </p:nvPr>
        </p:nvSpPr>
        <p:spPr/>
        <p:txBody>
          <a:bodyPr/>
          <a:lstStyle/>
          <a:p>
            <a:r>
              <a:rPr lang="en-US" dirty="0"/>
              <a:t>Kitchen experience with Goldring Center with SOM and COH</a:t>
            </a:r>
          </a:p>
          <a:p>
            <a:endParaRPr lang="en-US" dirty="0"/>
          </a:p>
        </p:txBody>
      </p:sp>
      <p:sp>
        <p:nvSpPr>
          <p:cNvPr id="57" name="Text Placeholder 56">
            <a:extLst>
              <a:ext uri="{FF2B5EF4-FFF2-40B4-BE49-F238E27FC236}">
                <a16:creationId xmlns:a16="http://schemas.microsoft.com/office/drawing/2014/main" id="{E280721E-D8F5-469E-B021-B2428B82D28A}"/>
              </a:ext>
            </a:extLst>
          </p:cNvPr>
          <p:cNvSpPr>
            <a:spLocks noGrp="1"/>
          </p:cNvSpPr>
          <p:nvPr>
            <p:ph type="body" sz="quarter" idx="39"/>
          </p:nvPr>
        </p:nvSpPr>
        <p:spPr/>
        <p:txBody>
          <a:bodyPr/>
          <a:lstStyle/>
          <a:p>
            <a:r>
              <a:rPr lang="en-US" dirty="0"/>
              <a:t>Start </a:t>
            </a:r>
            <a:r>
              <a:rPr lang="en-US" sz="1500" dirty="0">
                <a:solidFill>
                  <a:srgbClr val="A31527"/>
                </a:solidFill>
              </a:rPr>
              <a:t>2015</a:t>
            </a:r>
            <a:endParaRPr lang="en-US" dirty="0">
              <a:solidFill>
                <a:srgbClr val="A31527"/>
              </a:solidFill>
            </a:endParaRPr>
          </a:p>
        </p:txBody>
      </p:sp>
      <p:sp>
        <p:nvSpPr>
          <p:cNvPr id="3" name="Title 2">
            <a:extLst>
              <a:ext uri="{FF2B5EF4-FFF2-40B4-BE49-F238E27FC236}">
                <a16:creationId xmlns:a16="http://schemas.microsoft.com/office/drawing/2014/main" id="{30A2CAEF-301A-49CC-8FE3-331B30F3C2D6}"/>
              </a:ext>
            </a:extLst>
          </p:cNvPr>
          <p:cNvSpPr>
            <a:spLocks noGrp="1"/>
          </p:cNvSpPr>
          <p:nvPr>
            <p:ph type="title"/>
          </p:nvPr>
        </p:nvSpPr>
        <p:spPr>
          <a:xfrm>
            <a:off x="4915659" y="457200"/>
            <a:ext cx="6933444" cy="601662"/>
          </a:xfrm>
        </p:spPr>
        <p:txBody>
          <a:bodyPr>
            <a:normAutofit fontScale="90000"/>
          </a:bodyPr>
          <a:lstStyle/>
          <a:p>
            <a:r>
              <a:rPr lang="en-US" dirty="0"/>
              <a:t>Culinary Medicine Growth</a:t>
            </a:r>
            <a:r>
              <a:rPr lang="en-US" baseline="0" dirty="0"/>
              <a:t> Timeline  </a:t>
            </a:r>
            <a:endParaRPr lang="en-US" dirty="0"/>
          </a:p>
        </p:txBody>
      </p:sp>
      <p:sp>
        <p:nvSpPr>
          <p:cNvPr id="54" name="Oval 53" descr="timeline markers">
            <a:extLst>
              <a:ext uri="{FF2B5EF4-FFF2-40B4-BE49-F238E27FC236}">
                <a16:creationId xmlns:a16="http://schemas.microsoft.com/office/drawing/2014/main" id="{860921B8-3D91-48AB-A236-95079DA8AD01}"/>
              </a:ext>
            </a:extLst>
          </p:cNvPr>
          <p:cNvSpPr/>
          <p:nvPr/>
        </p:nvSpPr>
        <p:spPr>
          <a:xfrm flipH="1">
            <a:off x="2276811" y="1869782"/>
            <a:ext cx="126723" cy="12672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105" name="Oval 104" descr="timeline markers">
            <a:extLst>
              <a:ext uri="{FF2B5EF4-FFF2-40B4-BE49-F238E27FC236}">
                <a16:creationId xmlns:a16="http://schemas.microsoft.com/office/drawing/2014/main" id="{E92417A0-A309-465F-88E7-0DED361313C1}"/>
              </a:ext>
            </a:extLst>
          </p:cNvPr>
          <p:cNvSpPr/>
          <p:nvPr/>
        </p:nvSpPr>
        <p:spPr>
          <a:xfrm flipH="1">
            <a:off x="4938613" y="5461894"/>
            <a:ext cx="126723" cy="12672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107" name="Oval 106" descr="timeline markers">
            <a:extLst>
              <a:ext uri="{FF2B5EF4-FFF2-40B4-BE49-F238E27FC236}">
                <a16:creationId xmlns:a16="http://schemas.microsoft.com/office/drawing/2014/main" id="{13511587-7FCB-40F6-8E34-178AF7381975}"/>
              </a:ext>
            </a:extLst>
          </p:cNvPr>
          <p:cNvSpPr/>
          <p:nvPr/>
        </p:nvSpPr>
        <p:spPr>
          <a:xfrm flipH="1">
            <a:off x="6145569" y="2456937"/>
            <a:ext cx="126723" cy="12672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108" name="Oval 107" descr="timeline markers">
            <a:extLst>
              <a:ext uri="{FF2B5EF4-FFF2-40B4-BE49-F238E27FC236}">
                <a16:creationId xmlns:a16="http://schemas.microsoft.com/office/drawing/2014/main" id="{857D08D2-A1C9-489D-8348-CFB47CDE3AB1}"/>
              </a:ext>
            </a:extLst>
          </p:cNvPr>
          <p:cNvSpPr/>
          <p:nvPr/>
        </p:nvSpPr>
        <p:spPr>
          <a:xfrm flipH="1">
            <a:off x="8881525" y="2456937"/>
            <a:ext cx="126723" cy="12672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109" name="Oval 108" descr="timeline markers">
            <a:extLst>
              <a:ext uri="{FF2B5EF4-FFF2-40B4-BE49-F238E27FC236}">
                <a16:creationId xmlns:a16="http://schemas.microsoft.com/office/drawing/2014/main" id="{E245448C-0204-44B2-B971-A22E9D2DFACE}"/>
              </a:ext>
            </a:extLst>
          </p:cNvPr>
          <p:cNvSpPr/>
          <p:nvPr/>
        </p:nvSpPr>
        <p:spPr>
          <a:xfrm flipH="1">
            <a:off x="8881525" y="3734779"/>
            <a:ext cx="126723" cy="12672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110" name="Oval 109" descr="timeline markers">
            <a:extLst>
              <a:ext uri="{FF2B5EF4-FFF2-40B4-BE49-F238E27FC236}">
                <a16:creationId xmlns:a16="http://schemas.microsoft.com/office/drawing/2014/main" id="{19A80ABD-E90D-411F-BF88-7E1ED68E1846}"/>
              </a:ext>
            </a:extLst>
          </p:cNvPr>
          <p:cNvSpPr/>
          <p:nvPr/>
        </p:nvSpPr>
        <p:spPr>
          <a:xfrm flipH="1">
            <a:off x="6145569" y="3734779"/>
            <a:ext cx="126723" cy="12672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111" name="Oval 110" descr="timeline markers">
            <a:extLst>
              <a:ext uri="{FF2B5EF4-FFF2-40B4-BE49-F238E27FC236}">
                <a16:creationId xmlns:a16="http://schemas.microsoft.com/office/drawing/2014/main" id="{467F323A-16F5-4015-85F9-EED889A6702A}"/>
              </a:ext>
            </a:extLst>
          </p:cNvPr>
          <p:cNvSpPr/>
          <p:nvPr/>
        </p:nvSpPr>
        <p:spPr>
          <a:xfrm flipH="1">
            <a:off x="3408151" y="3731079"/>
            <a:ext cx="126723" cy="12672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30" name="Oval 29">
            <a:extLst>
              <a:ext uri="{FF2B5EF4-FFF2-40B4-BE49-F238E27FC236}">
                <a16:creationId xmlns:a16="http://schemas.microsoft.com/office/drawing/2014/main" id="{78DEBD90-486A-4B0E-9DEA-51F8849718D2}"/>
              </a:ext>
              <a:ext uri="{C183D7F6-B498-43B3-948B-1728B52AA6E4}">
                <adec:decorative xmlns:adec="http://schemas.microsoft.com/office/drawing/2017/decorative" val="1"/>
              </a:ext>
            </a:extLst>
          </p:cNvPr>
          <p:cNvSpPr/>
          <p:nvPr/>
        </p:nvSpPr>
        <p:spPr>
          <a:xfrm>
            <a:off x="8176350" y="4112247"/>
            <a:ext cx="630722" cy="630722"/>
          </a:xfrm>
          <a:prstGeom prst="ellipse">
            <a:avLst/>
          </a:prstGeom>
          <a:solidFill>
            <a:schemeClr val="accent6">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venir Next LT Pro Light"/>
              <a:ea typeface="+mn-ea"/>
              <a:cs typeface="+mn-cs"/>
            </a:endParaRPr>
          </a:p>
        </p:txBody>
      </p:sp>
      <p:pic>
        <p:nvPicPr>
          <p:cNvPr id="82" name="Picture Placeholder 81" descr="Deciduous tree">
            <a:extLst>
              <a:ext uri="{FF2B5EF4-FFF2-40B4-BE49-F238E27FC236}">
                <a16:creationId xmlns:a16="http://schemas.microsoft.com/office/drawing/2014/main" id="{AD17167C-7E9B-47F1-BCEA-9D03240A1BE5}"/>
              </a:ext>
            </a:extLst>
          </p:cNvPr>
          <p:cNvPicPr>
            <a:picLocks noGrp="1" noChangeAspect="1"/>
          </p:cNvPicPr>
          <p:nvPr>
            <p:ph type="pic" sz="quarter" idx="23"/>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12589" r="12589"/>
          <a:stretch/>
        </p:blipFill>
        <p:spPr>
          <a:xfrm>
            <a:off x="8191714" y="4310416"/>
            <a:ext cx="887413" cy="889000"/>
          </a:xfrm>
        </p:spPr>
      </p:pic>
    </p:spTree>
    <p:extLst>
      <p:ext uri="{BB962C8B-B14F-4D97-AF65-F5344CB8AC3E}">
        <p14:creationId xmlns:p14="http://schemas.microsoft.com/office/powerpoint/2010/main" val="3724256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0A85EE81-7122-F8ED-9268-FB5BE0F7E736}"/>
              </a:ext>
            </a:extLst>
          </p:cNvPr>
          <p:cNvSpPr>
            <a:spLocks noGrp="1"/>
          </p:cNvSpPr>
          <p:nvPr>
            <p:ph type="body" sz="quarter" idx="10"/>
          </p:nvPr>
        </p:nvSpPr>
        <p:spPr/>
        <p:txBody>
          <a:bodyPr/>
          <a:lstStyle/>
          <a:p>
            <a:r>
              <a:rPr lang="en-US" dirty="0"/>
              <a:t>CM Elective</a:t>
            </a:r>
          </a:p>
        </p:txBody>
      </p:sp>
      <p:sp>
        <p:nvSpPr>
          <p:cNvPr id="28" name="Text Placeholder 27">
            <a:extLst>
              <a:ext uri="{FF2B5EF4-FFF2-40B4-BE49-F238E27FC236}">
                <a16:creationId xmlns:a16="http://schemas.microsoft.com/office/drawing/2014/main" id="{55729256-F8B9-D851-A17A-04709A61C763}"/>
              </a:ext>
            </a:extLst>
          </p:cNvPr>
          <p:cNvSpPr>
            <a:spLocks noGrp="1"/>
          </p:cNvSpPr>
          <p:nvPr>
            <p:ph type="body" sz="quarter" idx="11"/>
          </p:nvPr>
        </p:nvSpPr>
        <p:spPr/>
        <p:txBody>
          <a:bodyPr/>
          <a:lstStyle/>
          <a:p>
            <a:endParaRPr lang="en-US"/>
          </a:p>
        </p:txBody>
      </p:sp>
      <p:sp>
        <p:nvSpPr>
          <p:cNvPr id="29" name="Text Placeholder 28">
            <a:extLst>
              <a:ext uri="{FF2B5EF4-FFF2-40B4-BE49-F238E27FC236}">
                <a16:creationId xmlns:a16="http://schemas.microsoft.com/office/drawing/2014/main" id="{67E4A9B4-F544-A7A3-A42E-44A7611995D4}"/>
              </a:ext>
            </a:extLst>
          </p:cNvPr>
          <p:cNvSpPr>
            <a:spLocks noGrp="1"/>
          </p:cNvSpPr>
          <p:nvPr>
            <p:ph type="body" sz="quarter" idx="12"/>
          </p:nvPr>
        </p:nvSpPr>
        <p:spPr/>
        <p:txBody>
          <a:bodyPr/>
          <a:lstStyle/>
          <a:p>
            <a:endParaRPr lang="en-US"/>
          </a:p>
        </p:txBody>
      </p:sp>
      <p:sp>
        <p:nvSpPr>
          <p:cNvPr id="30" name="Text Placeholder 29">
            <a:extLst>
              <a:ext uri="{FF2B5EF4-FFF2-40B4-BE49-F238E27FC236}">
                <a16:creationId xmlns:a16="http://schemas.microsoft.com/office/drawing/2014/main" id="{C1B23ECC-F811-9991-3296-64C85A9B82B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8856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28"/>
        <p:cNvGrpSpPr/>
        <p:nvPr/>
      </p:nvGrpSpPr>
      <p:grpSpPr>
        <a:xfrm>
          <a:off x="0" y="0"/>
          <a:ext cx="0" cy="0"/>
          <a:chOff x="0" y="0"/>
          <a:chExt cx="0" cy="0"/>
        </a:xfrm>
      </p:grpSpPr>
      <p:sp>
        <p:nvSpPr>
          <p:cNvPr id="1629" name="Google Shape;1629;p143"/>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0" name="Google Shape;1630;p143"/>
          <p:cNvSpPr txBox="1"/>
          <p:nvPr/>
        </p:nvSpPr>
        <p:spPr>
          <a:xfrm>
            <a:off x="238625" y="1846599"/>
            <a:ext cx="5705700" cy="4667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 sz="2500" b="0" i="0" u="none" strike="noStrike" kern="0" cap="none" spc="0" normalizeH="0" baseline="0" noProof="0" dirty="0">
                <a:ln>
                  <a:noFill/>
                </a:ln>
                <a:solidFill>
                  <a:srgbClr val="0E3A52"/>
                </a:solidFill>
                <a:effectLst/>
                <a:uLnTx/>
                <a:uFillTx/>
                <a:latin typeface="Lato"/>
                <a:ea typeface="Lato"/>
                <a:cs typeface="Lato"/>
                <a:sym typeface="Lato"/>
              </a:rPr>
              <a:t>Bipartisan resolution calling for enhanced nutrition education for all medical students and physicians. </a:t>
            </a:r>
            <a:endParaRPr kumimoji="0" sz="2500" b="0" i="0" u="none" strike="noStrike" kern="0" cap="none" spc="0" normalizeH="0" baseline="0" noProof="0" dirty="0">
              <a:ln>
                <a:noFill/>
              </a:ln>
              <a:solidFill>
                <a:srgbClr val="0E3A52"/>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dirty="0">
              <a:ln>
                <a:noFill/>
              </a:ln>
              <a:solidFill>
                <a:srgbClr val="0E3A52"/>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 sz="2500" b="1" i="0" u="none" strike="noStrike" kern="0" cap="none" spc="0" normalizeH="0" baseline="0" noProof="0" dirty="0">
                <a:ln>
                  <a:noFill/>
                </a:ln>
                <a:solidFill>
                  <a:srgbClr val="0E3A52"/>
                </a:solidFill>
                <a:effectLst/>
                <a:uLnTx/>
                <a:uFillTx/>
                <a:latin typeface="Lato"/>
                <a:ea typeface="Lato"/>
                <a:cs typeface="Lato"/>
                <a:sym typeface="Lato"/>
              </a:rPr>
              <a:t>Challenge to Organized Medicine: </a:t>
            </a:r>
            <a:endParaRPr kumimoji="0" sz="2500" b="1" i="0" u="none" strike="noStrike" kern="0" cap="none" spc="0" normalizeH="0" baseline="0" noProof="0" dirty="0">
              <a:ln>
                <a:noFill/>
              </a:ln>
              <a:solidFill>
                <a:srgbClr val="0E3A52"/>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 sz="2500" b="0" i="0" u="none" strike="noStrike" kern="0" cap="none" spc="0" normalizeH="0" baseline="0" noProof="0" dirty="0">
                <a:ln>
                  <a:noFill/>
                </a:ln>
                <a:solidFill>
                  <a:srgbClr val="0E3A52"/>
                </a:solidFill>
                <a:effectLst/>
                <a:uLnTx/>
                <a:uFillTx/>
                <a:latin typeface="Lato"/>
                <a:ea typeface="Lato"/>
                <a:cs typeface="Lato"/>
                <a:sym typeface="Lato"/>
              </a:rPr>
              <a:t>Demonstrate competencies advising patients about FOOD and NUTRITION or risk losing </a:t>
            </a:r>
            <a:r>
              <a:rPr kumimoji="0" lang="en" sz="2500" b="1" i="0" u="none" strike="noStrike" kern="0" cap="none" spc="0" normalizeH="0" baseline="0" noProof="0" dirty="0">
                <a:ln>
                  <a:noFill/>
                </a:ln>
                <a:solidFill>
                  <a:srgbClr val="0E3A52"/>
                </a:solidFill>
                <a:effectLst/>
                <a:uLnTx/>
                <a:uFillTx/>
                <a:latin typeface="Lato"/>
                <a:ea typeface="Lato"/>
                <a:cs typeface="Lato"/>
                <a:sym typeface="Lato"/>
              </a:rPr>
              <a:t>$10.3 B*</a:t>
            </a:r>
            <a:r>
              <a:rPr kumimoji="0" lang="en" sz="2500" b="0" i="0" u="none" strike="noStrike" kern="0" cap="none" spc="0" normalizeH="0" baseline="0" noProof="0" dirty="0">
                <a:ln>
                  <a:noFill/>
                </a:ln>
                <a:solidFill>
                  <a:srgbClr val="0E3A52"/>
                </a:solidFill>
                <a:effectLst/>
                <a:uLnTx/>
                <a:uFillTx/>
                <a:latin typeface="Lato"/>
                <a:ea typeface="Lato"/>
                <a:cs typeface="Lato"/>
                <a:sym typeface="Lato"/>
              </a:rPr>
              <a:t> in federal funding for training residents and fellows in US Hospitals. </a:t>
            </a:r>
            <a:endParaRPr kumimoji="0" sz="2500" b="0" i="0" u="none" strike="noStrike" kern="0" cap="none" spc="0" normalizeH="0" baseline="0" noProof="0" dirty="0">
              <a:ln>
                <a:noFill/>
              </a:ln>
              <a:solidFill>
                <a:srgbClr val="0E3A52"/>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dirty="0">
              <a:ln>
                <a:noFill/>
              </a:ln>
              <a:solidFill>
                <a:srgbClr val="0E3A52"/>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 sz="2500" b="0" i="0" u="none" strike="noStrike" kern="0" cap="none" spc="0" normalizeH="0" baseline="0" noProof="0" dirty="0">
                <a:ln>
                  <a:noFill/>
                </a:ln>
                <a:solidFill>
                  <a:srgbClr val="0E3A52"/>
                </a:solidFill>
                <a:effectLst/>
                <a:uLnTx/>
                <a:uFillTx/>
                <a:latin typeface="Lato"/>
                <a:ea typeface="Lato"/>
                <a:cs typeface="Lato"/>
                <a:sym typeface="Lato"/>
              </a:rPr>
              <a:t>*</a:t>
            </a:r>
            <a:r>
              <a:rPr kumimoji="0" lang="en" sz="2500" b="1" i="0" u="none" strike="noStrike" kern="0" cap="none" spc="0" normalizeH="0" baseline="0" noProof="0" dirty="0">
                <a:ln>
                  <a:noFill/>
                </a:ln>
                <a:solidFill>
                  <a:srgbClr val="0E3A52"/>
                </a:solidFill>
                <a:effectLst/>
                <a:uLnTx/>
                <a:uFillTx/>
                <a:latin typeface="Lato"/>
                <a:ea typeface="Lato"/>
                <a:cs typeface="Lato"/>
                <a:sym typeface="Lato"/>
              </a:rPr>
              <a:t>$16B</a:t>
            </a:r>
            <a:r>
              <a:rPr kumimoji="0" lang="en" sz="2500" b="0" i="0" u="none" strike="noStrike" kern="0" cap="none" spc="0" normalizeH="0" baseline="0" noProof="0" dirty="0">
                <a:ln>
                  <a:noFill/>
                </a:ln>
                <a:solidFill>
                  <a:srgbClr val="0E3A52"/>
                </a:solidFill>
                <a:effectLst/>
                <a:uLnTx/>
                <a:uFillTx/>
                <a:latin typeface="Lato"/>
                <a:ea typeface="Lato"/>
                <a:cs typeface="Lato"/>
                <a:sym typeface="Lato"/>
              </a:rPr>
              <a:t> in 2023</a:t>
            </a:r>
            <a:endParaRPr kumimoji="0" sz="2500" b="0" i="0" u="none" strike="noStrike" kern="0" cap="none" spc="0" normalizeH="0" baseline="0" noProof="0" dirty="0">
              <a:ln>
                <a:noFill/>
              </a:ln>
              <a:solidFill>
                <a:srgbClr val="0E3A52"/>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dirty="0">
              <a:ln>
                <a:noFill/>
              </a:ln>
              <a:solidFill>
                <a:srgbClr val="A5228D"/>
              </a:solidFill>
              <a:effectLst/>
              <a:uLnTx/>
              <a:uFillTx/>
              <a:latin typeface="Lato"/>
              <a:ea typeface="Lato"/>
              <a:cs typeface="Lato"/>
              <a:sym typeface="Lato"/>
            </a:endParaRPr>
          </a:p>
        </p:txBody>
      </p:sp>
      <p:pic>
        <p:nvPicPr>
          <p:cNvPr id="1631" name="Google Shape;1631;p143"/>
          <p:cNvPicPr preferRelativeResize="0"/>
          <p:nvPr/>
        </p:nvPicPr>
        <p:blipFill rotWithShape="1">
          <a:blip r:embed="rId3">
            <a:alphaModFix/>
          </a:blip>
          <a:srcRect/>
          <a:stretch/>
        </p:blipFill>
        <p:spPr>
          <a:xfrm>
            <a:off x="6096000" y="2210133"/>
            <a:ext cx="5797965" cy="3856383"/>
          </a:xfrm>
          <a:prstGeom prst="rect">
            <a:avLst/>
          </a:prstGeom>
          <a:noFill/>
          <a:ln>
            <a:noFill/>
          </a:ln>
        </p:spPr>
      </p:pic>
      <p:sp>
        <p:nvSpPr>
          <p:cNvPr id="1632" name="Google Shape;1632;p143"/>
          <p:cNvSpPr txBox="1"/>
          <p:nvPr/>
        </p:nvSpPr>
        <p:spPr>
          <a:xfrm>
            <a:off x="551967" y="0"/>
            <a:ext cx="112185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500"/>
              <a:buFont typeface="Arial"/>
              <a:buNone/>
              <a:tabLst/>
              <a:defRPr/>
            </a:pPr>
            <a:r>
              <a:rPr kumimoji="0" lang="en" sz="30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US House of Representatives Resolution 1118</a:t>
            </a:r>
            <a:endParaRPr kumimoji="0" sz="30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90000"/>
              </a:lnSpc>
              <a:spcBef>
                <a:spcPts val="0"/>
              </a:spcBef>
              <a:spcAft>
                <a:spcPts val="0"/>
              </a:spcAft>
              <a:buClr>
                <a:srgbClr val="000000"/>
              </a:buClr>
              <a:buSzPts val="1500"/>
              <a:buFont typeface="Arial"/>
              <a:buNone/>
              <a:tabLst/>
              <a:defRPr/>
            </a:pPr>
            <a:r>
              <a:rPr kumimoji="0" lang="en" sz="30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J. McGovern (D-MA), M. Burgess (R-TX)</a:t>
            </a:r>
            <a:endParaRPr kumimoji="0" sz="30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 sz="30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Passed </a:t>
            </a:r>
            <a:r>
              <a:rPr kumimoji="0" lang="en" sz="30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t>May 17,2022</a:t>
            </a:r>
            <a:endParaRPr kumimoji="0" sz="30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3" name="TextBox 2">
            <a:extLst>
              <a:ext uri="{FF2B5EF4-FFF2-40B4-BE49-F238E27FC236}">
                <a16:creationId xmlns:a16="http://schemas.microsoft.com/office/drawing/2014/main" id="{1F70A016-AADE-EB3F-0610-DFD1E4502674}"/>
              </a:ext>
            </a:extLst>
          </p:cNvPr>
          <p:cNvSpPr txBox="1"/>
          <p:nvPr/>
        </p:nvSpPr>
        <p:spPr>
          <a:xfrm>
            <a:off x="3051110" y="3242455"/>
            <a:ext cx="6102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
        <p:nvSpPr>
          <p:cNvPr id="5" name="TextBox 4">
            <a:extLst>
              <a:ext uri="{FF2B5EF4-FFF2-40B4-BE49-F238E27FC236}">
                <a16:creationId xmlns:a16="http://schemas.microsoft.com/office/drawing/2014/main" id="{8D9FB5BA-D76E-C505-53CC-65F3B331C2AB}"/>
              </a:ext>
            </a:extLst>
          </p:cNvPr>
          <p:cNvSpPr txBox="1"/>
          <p:nvPr/>
        </p:nvSpPr>
        <p:spPr>
          <a:xfrm>
            <a:off x="3051110" y="3242455"/>
            <a:ext cx="6102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FF0068-FB86-DE47-B60C-62AC4AA2A5EA}"/>
              </a:ext>
            </a:extLst>
          </p:cNvPr>
          <p:cNvPicPr>
            <a:picLocks noChangeAspect="1"/>
          </p:cNvPicPr>
          <p:nvPr/>
        </p:nvPicPr>
        <p:blipFill>
          <a:blip r:embed="rId2">
            <a:alphaModFix amt="5000"/>
          </a:blip>
          <a:stretch>
            <a:fillRect/>
          </a:stretch>
        </p:blipFill>
        <p:spPr>
          <a:xfrm rot="5400000">
            <a:off x="2027607" y="-1693997"/>
            <a:ext cx="7420788" cy="9894383"/>
          </a:xfrm>
          <a:prstGeom prst="rect">
            <a:avLst/>
          </a:prstGeom>
        </p:spPr>
      </p:pic>
      <p:sp>
        <p:nvSpPr>
          <p:cNvPr id="2" name="Title 1">
            <a:extLst>
              <a:ext uri="{FF2B5EF4-FFF2-40B4-BE49-F238E27FC236}">
                <a16:creationId xmlns:a16="http://schemas.microsoft.com/office/drawing/2014/main" id="{D34D6F2D-AF16-074D-BC2B-E419539A73FD}"/>
              </a:ext>
            </a:extLst>
          </p:cNvPr>
          <p:cNvSpPr>
            <a:spLocks noGrp="1"/>
          </p:cNvSpPr>
          <p:nvPr>
            <p:ph type="title"/>
          </p:nvPr>
        </p:nvSpPr>
        <p:spPr/>
        <p:txBody>
          <a:bodyPr>
            <a:normAutofit fontScale="90000"/>
          </a:bodyPr>
          <a:lstStyle/>
          <a:p>
            <a:r>
              <a:rPr lang="en-US" dirty="0"/>
              <a:t>Culinary Medicine course Goals</a:t>
            </a:r>
          </a:p>
        </p:txBody>
      </p:sp>
      <p:sp>
        <p:nvSpPr>
          <p:cNvPr id="3" name="Content Placeholder 2">
            <a:extLst>
              <a:ext uri="{FF2B5EF4-FFF2-40B4-BE49-F238E27FC236}">
                <a16:creationId xmlns:a16="http://schemas.microsoft.com/office/drawing/2014/main" id="{4748086F-EE01-D249-9A32-DF69226D8356}"/>
              </a:ext>
            </a:extLst>
          </p:cNvPr>
          <p:cNvSpPr>
            <a:spLocks noGrp="1"/>
          </p:cNvSpPr>
          <p:nvPr>
            <p:ph sz="half" idx="1"/>
          </p:nvPr>
        </p:nvSpPr>
        <p:spPr/>
        <p:txBody>
          <a:bodyPr>
            <a:normAutofit/>
          </a:bodyPr>
          <a:lstStyle/>
          <a:p>
            <a:r>
              <a:rPr lang="en-US" dirty="0"/>
              <a:t>Able to feed self and families</a:t>
            </a:r>
          </a:p>
          <a:p>
            <a:r>
              <a:rPr lang="en-US" dirty="0"/>
              <a:t>Incorporate as a part of self care</a:t>
            </a:r>
          </a:p>
          <a:p>
            <a:r>
              <a:rPr lang="en-US" dirty="0"/>
              <a:t>Create enthusiasm for healthy food</a:t>
            </a:r>
          </a:p>
          <a:p>
            <a:r>
              <a:rPr lang="en-US" dirty="0"/>
              <a:t>Able to explain nutrition in the context of food</a:t>
            </a:r>
          </a:p>
          <a:p>
            <a:r>
              <a:rPr lang="en-US" dirty="0"/>
              <a:t>Able to counsel about food and nutrition </a:t>
            </a:r>
          </a:p>
          <a:p>
            <a:endParaRPr lang="en-US" dirty="0"/>
          </a:p>
        </p:txBody>
      </p:sp>
      <p:sp>
        <p:nvSpPr>
          <p:cNvPr id="5" name="Text Placeholder 4">
            <a:extLst>
              <a:ext uri="{FF2B5EF4-FFF2-40B4-BE49-F238E27FC236}">
                <a16:creationId xmlns:a16="http://schemas.microsoft.com/office/drawing/2014/main" id="{1D320746-1CE5-1F4E-B458-AE1DEC0C4B82}"/>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7B23C543-5D87-5445-987C-604DA19C5E24}"/>
              </a:ext>
            </a:extLst>
          </p:cNvPr>
          <p:cNvSpPr>
            <a:spLocks noGrp="1"/>
          </p:cNvSpPr>
          <p:nvPr>
            <p:ph type="body" sz="quarter" idx="12"/>
          </p:nvPr>
        </p:nvSpPr>
        <p:spPr/>
        <p:txBody>
          <a:bodyPr/>
          <a:lstStyle/>
          <a:p>
            <a:endParaRPr lang="en-US"/>
          </a:p>
        </p:txBody>
      </p:sp>
      <p:sp>
        <p:nvSpPr>
          <p:cNvPr id="8" name="Text Placeholder 7">
            <a:extLst>
              <a:ext uri="{FF2B5EF4-FFF2-40B4-BE49-F238E27FC236}">
                <a16:creationId xmlns:a16="http://schemas.microsoft.com/office/drawing/2014/main" id="{A52F7ECF-C5AD-BD47-8C39-C970003134C9}"/>
              </a:ext>
            </a:extLst>
          </p:cNvPr>
          <p:cNvSpPr>
            <a:spLocks noGrp="1"/>
          </p:cNvSpPr>
          <p:nvPr>
            <p:ph type="body" sz="quarter" idx="13"/>
          </p:nvPr>
        </p:nvSpPr>
        <p:spPr/>
        <p:txBody>
          <a:bodyPr/>
          <a:lstStyle/>
          <a:p>
            <a:endParaRPr lang="en-US"/>
          </a:p>
        </p:txBody>
      </p:sp>
      <p:sp>
        <p:nvSpPr>
          <p:cNvPr id="9" name="Text Placeholder 8">
            <a:extLst>
              <a:ext uri="{FF2B5EF4-FFF2-40B4-BE49-F238E27FC236}">
                <a16:creationId xmlns:a16="http://schemas.microsoft.com/office/drawing/2014/main" id="{419C0146-E5CC-4A4A-AEBF-2BA77697A884}"/>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8368F462-53C1-074F-9991-DD5CDE311B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48381" y="207278"/>
            <a:ext cx="2716697" cy="2951795"/>
          </a:xfrm>
          <a:prstGeom prst="rect">
            <a:avLst/>
          </a:prstGeom>
        </p:spPr>
      </p:pic>
    </p:spTree>
    <p:extLst>
      <p:ext uri="{BB962C8B-B14F-4D97-AF65-F5344CB8AC3E}">
        <p14:creationId xmlns:p14="http://schemas.microsoft.com/office/powerpoint/2010/main" val="302149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0BFFD-132B-2649-873B-8ABDB24B5CCC}"/>
              </a:ext>
            </a:extLst>
          </p:cNvPr>
          <p:cNvPicPr>
            <a:picLocks noChangeAspect="1"/>
          </p:cNvPicPr>
          <p:nvPr/>
        </p:nvPicPr>
        <p:blipFill>
          <a:blip r:embed="rId3">
            <a:alphaModFix amt="5000"/>
          </a:blip>
          <a:stretch>
            <a:fillRect/>
          </a:stretch>
        </p:blipFill>
        <p:spPr>
          <a:xfrm rot="5400000">
            <a:off x="2074939" y="-1684266"/>
            <a:ext cx="7104224" cy="9472298"/>
          </a:xfrm>
          <a:prstGeom prst="rect">
            <a:avLst/>
          </a:prstGeom>
        </p:spPr>
      </p:pic>
      <p:sp>
        <p:nvSpPr>
          <p:cNvPr id="2" name="Title 1"/>
          <p:cNvSpPr>
            <a:spLocks noGrp="1"/>
          </p:cNvSpPr>
          <p:nvPr>
            <p:ph type="title"/>
          </p:nvPr>
        </p:nvSpPr>
        <p:spPr/>
        <p:txBody>
          <a:bodyPr/>
          <a:lstStyle/>
          <a:p>
            <a:r>
              <a:rPr lang="en-US" dirty="0"/>
              <a:t>Culinary Medicine</a:t>
            </a:r>
          </a:p>
        </p:txBody>
      </p:sp>
      <p:sp>
        <p:nvSpPr>
          <p:cNvPr id="3" name="Content Placeholder 2"/>
          <p:cNvSpPr>
            <a:spLocks noGrp="1"/>
          </p:cNvSpPr>
          <p:nvPr>
            <p:ph sz="half" idx="1"/>
          </p:nvPr>
        </p:nvSpPr>
        <p:spPr/>
        <p:txBody>
          <a:bodyPr>
            <a:normAutofit lnSpcReduction="10000"/>
          </a:bodyPr>
          <a:lstStyle/>
          <a:p>
            <a:r>
              <a:rPr lang="en-US" dirty="0"/>
              <a:t>Eight flipped classes</a:t>
            </a:r>
          </a:p>
          <a:p>
            <a:r>
              <a:rPr lang="en-US" dirty="0"/>
              <a:t>Interprofessional </a:t>
            </a:r>
          </a:p>
          <a:p>
            <a:r>
              <a:rPr lang="en-US" dirty="0"/>
              <a:t>Course directors: </a:t>
            </a:r>
          </a:p>
          <a:p>
            <a:pPr lvl="1"/>
            <a:r>
              <a:rPr lang="en-US" dirty="0"/>
              <a:t>College of Health </a:t>
            </a:r>
          </a:p>
          <a:p>
            <a:pPr lvl="1"/>
            <a:r>
              <a:rPr lang="en-US" dirty="0"/>
              <a:t>School of Medicine</a:t>
            </a:r>
          </a:p>
          <a:p>
            <a:r>
              <a:rPr lang="en-US" dirty="0"/>
              <a:t>Nutrition student as TA</a:t>
            </a:r>
          </a:p>
          <a:p>
            <a:r>
              <a:rPr lang="en-US" dirty="0"/>
              <a:t>Licensed curriculum to SLC VA 2019</a:t>
            </a:r>
          </a:p>
          <a:p>
            <a:endParaRPr lang="en-US" dirty="0"/>
          </a:p>
        </p:txBody>
      </p:sp>
      <p:sp>
        <p:nvSpPr>
          <p:cNvPr id="6" name="Text Placeholder 5">
            <a:extLst>
              <a:ext uri="{FF2B5EF4-FFF2-40B4-BE49-F238E27FC236}">
                <a16:creationId xmlns:a16="http://schemas.microsoft.com/office/drawing/2014/main" id="{5AD3458F-8409-7643-93AC-A7BB383D7065}"/>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4DB174F0-4769-E644-9AA0-88F9A68774E2}"/>
              </a:ext>
            </a:extLst>
          </p:cNvPr>
          <p:cNvSpPr>
            <a:spLocks noGrp="1"/>
          </p:cNvSpPr>
          <p:nvPr>
            <p:ph type="body" sz="quarter" idx="12"/>
          </p:nvPr>
        </p:nvSpPr>
        <p:spPr/>
        <p:txBody>
          <a:bodyPr/>
          <a:lstStyle/>
          <a:p>
            <a:endParaRPr lang="en-US"/>
          </a:p>
        </p:txBody>
      </p:sp>
      <p:sp>
        <p:nvSpPr>
          <p:cNvPr id="8" name="Text Placeholder 7">
            <a:extLst>
              <a:ext uri="{FF2B5EF4-FFF2-40B4-BE49-F238E27FC236}">
                <a16:creationId xmlns:a16="http://schemas.microsoft.com/office/drawing/2014/main" id="{DC4CB3A0-DAE9-1847-9CE8-98A49D37C9D9}"/>
              </a:ext>
            </a:extLst>
          </p:cNvPr>
          <p:cNvSpPr>
            <a:spLocks noGrp="1"/>
          </p:cNvSpPr>
          <p:nvPr>
            <p:ph type="body" sz="quarter" idx="13"/>
          </p:nvPr>
        </p:nvSpPr>
        <p:spPr/>
        <p:txBody>
          <a:bodyPr/>
          <a:lstStyle/>
          <a:p>
            <a:endParaRPr lang="en-US"/>
          </a:p>
        </p:txBody>
      </p:sp>
      <p:sp>
        <p:nvSpPr>
          <p:cNvPr id="9" name="Text Placeholder 8">
            <a:extLst>
              <a:ext uri="{FF2B5EF4-FFF2-40B4-BE49-F238E27FC236}">
                <a16:creationId xmlns:a16="http://schemas.microsoft.com/office/drawing/2014/main" id="{076B8694-F621-6C44-9B36-D6AF583206F8}"/>
              </a:ext>
            </a:extLst>
          </p:cNvPr>
          <p:cNvSpPr>
            <a:spLocks noGrp="1"/>
          </p:cNvSpPr>
          <p:nvPr>
            <p:ph type="body" sz="quarter" idx="15"/>
          </p:nvPr>
        </p:nvSpPr>
        <p:spPr/>
        <p:txBody>
          <a:bodyP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96316" y="747760"/>
            <a:ext cx="4058264" cy="3043698"/>
          </a:xfrm>
          <a:prstGeom prst="rect">
            <a:avLst/>
          </a:prstGeom>
        </p:spPr>
      </p:pic>
    </p:spTree>
    <p:extLst>
      <p:ext uri="{BB962C8B-B14F-4D97-AF65-F5344CB8AC3E}">
        <p14:creationId xmlns:p14="http://schemas.microsoft.com/office/powerpoint/2010/main" val="294403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ADE606-BDAE-93A1-1545-397298BBEEE4}"/>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68931B88-5661-EA38-050E-7917A7227DCF}"/>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CE20E35-B784-463C-A1BD-2A8E0034C0DF}"/>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05C610BD-355D-2D5F-9A6E-2305D21E6569}"/>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B2EE366B-9BA4-81DC-C917-BF54B61E2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 y="-308558"/>
            <a:ext cx="7772400" cy="3152140"/>
          </a:xfrm>
          <a:prstGeom prst="rect">
            <a:avLst/>
          </a:prstGeom>
        </p:spPr>
      </p:pic>
      <p:pic>
        <p:nvPicPr>
          <p:cNvPr id="9" name="Picture 8">
            <a:extLst>
              <a:ext uri="{FF2B5EF4-FFF2-40B4-BE49-F238E27FC236}">
                <a16:creationId xmlns:a16="http://schemas.microsoft.com/office/drawing/2014/main" id="{DD73711F-D1C3-1070-8376-9C9EF199D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840269"/>
            <a:ext cx="6172200" cy="3653713"/>
          </a:xfrm>
          <a:prstGeom prst="rect">
            <a:avLst/>
          </a:prstGeom>
        </p:spPr>
      </p:pic>
      <p:sp>
        <p:nvSpPr>
          <p:cNvPr id="10" name="TextBox 9">
            <a:extLst>
              <a:ext uri="{FF2B5EF4-FFF2-40B4-BE49-F238E27FC236}">
                <a16:creationId xmlns:a16="http://schemas.microsoft.com/office/drawing/2014/main" id="{D222C101-F633-29DE-A8CB-B07B2D365A91}"/>
              </a:ext>
            </a:extLst>
          </p:cNvPr>
          <p:cNvSpPr txBox="1"/>
          <p:nvPr/>
        </p:nvSpPr>
        <p:spPr>
          <a:xfrm>
            <a:off x="762000" y="3505200"/>
            <a:ext cx="3983373" cy="2031325"/>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Increased self confidence in counseling on nutrition and lifestyle medicine over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SOM exit, stronger confidence than students who did not take elective</a:t>
            </a:r>
          </a:p>
        </p:txBody>
      </p:sp>
    </p:spTree>
    <p:extLst>
      <p:ext uri="{BB962C8B-B14F-4D97-AF65-F5344CB8AC3E}">
        <p14:creationId xmlns:p14="http://schemas.microsoft.com/office/powerpoint/2010/main" val="108132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Partnership</a:t>
            </a:r>
          </a:p>
        </p:txBody>
      </p:sp>
      <p:pic>
        <p:nvPicPr>
          <p:cNvPr id="4" name="Picture 3">
            <a:extLst>
              <a:ext uri="{FF2B5EF4-FFF2-40B4-BE49-F238E27FC236}">
                <a16:creationId xmlns:a16="http://schemas.microsoft.com/office/drawing/2014/main" id="{A0723739-7550-2447-AA6D-8F10C7AB5D23}"/>
              </a:ext>
            </a:extLst>
          </p:cNvPr>
          <p:cNvPicPr>
            <a:picLocks noChangeAspect="1"/>
          </p:cNvPicPr>
          <p:nvPr/>
        </p:nvPicPr>
        <p:blipFill>
          <a:blip r:embed="rId3">
            <a:alphaModFix amt="5000"/>
          </a:blip>
          <a:stretch>
            <a:fillRect/>
          </a:stretch>
        </p:blipFill>
        <p:spPr>
          <a:xfrm rot="5400000">
            <a:off x="2895600" y="-863605"/>
            <a:ext cx="6400800" cy="8534400"/>
          </a:xfrm>
          <a:prstGeom prst="rect">
            <a:avLst/>
          </a:prstGeom>
        </p:spPr>
      </p:pic>
      <p:sp>
        <p:nvSpPr>
          <p:cNvPr id="3" name="Content Placeholder 2"/>
          <p:cNvSpPr>
            <a:spLocks noGrp="1"/>
          </p:cNvSpPr>
          <p:nvPr>
            <p:ph idx="1"/>
          </p:nvPr>
        </p:nvSpPr>
        <p:spPr/>
        <p:txBody>
          <a:bodyPr>
            <a:normAutofit fontScale="92500" lnSpcReduction="20000"/>
          </a:bodyPr>
          <a:lstStyle/>
          <a:p>
            <a:r>
              <a:rPr lang="en-US" dirty="0"/>
              <a:t>Department of Nutrition and Integrative Physiology</a:t>
            </a:r>
          </a:p>
          <a:p>
            <a:pPr lvl="1"/>
            <a:r>
              <a:rPr lang="en-US" dirty="0"/>
              <a:t>Donated space and faculty time</a:t>
            </a:r>
          </a:p>
          <a:p>
            <a:pPr lvl="1"/>
            <a:r>
              <a:rPr lang="en-US" dirty="0"/>
              <a:t>‘We can’t do it alone’ mentality</a:t>
            </a:r>
          </a:p>
          <a:p>
            <a:pPr lvl="1"/>
            <a:r>
              <a:rPr lang="en-US" dirty="0"/>
              <a:t>High value in interdisciplinary learning and practice</a:t>
            </a:r>
          </a:p>
          <a:p>
            <a:pPr lvl="2"/>
            <a:r>
              <a:rPr lang="en-US" dirty="0"/>
              <a:t>Improved outcomes and lower medical costs with interdisciplinary care </a:t>
            </a:r>
            <a:r>
              <a:rPr lang="en-US" baseline="30000" dirty="0"/>
              <a:t>1,2</a:t>
            </a:r>
          </a:p>
          <a:p>
            <a:pPr lvl="2"/>
            <a:r>
              <a:rPr lang="en-US" dirty="0"/>
              <a:t>Exposure to interdisciplinary environments in the learning/training of clinicians </a:t>
            </a:r>
          </a:p>
          <a:p>
            <a:endParaRPr lang="en-US" dirty="0"/>
          </a:p>
        </p:txBody>
      </p:sp>
      <p:pic>
        <p:nvPicPr>
          <p:cNvPr id="5" name="Picture 4">
            <a:extLst>
              <a:ext uri="{FF2B5EF4-FFF2-40B4-BE49-F238E27FC236}">
                <a16:creationId xmlns:a16="http://schemas.microsoft.com/office/drawing/2014/main" id="{A83B79A4-C0F8-FF4A-92B3-873D15D3EC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07218" y="248308"/>
            <a:ext cx="2287656" cy="2534478"/>
          </a:xfrm>
          <a:prstGeom prst="rect">
            <a:avLst/>
          </a:prstGeom>
        </p:spPr>
      </p:pic>
      <p:sp>
        <p:nvSpPr>
          <p:cNvPr id="6" name="TextBox 5">
            <a:extLst>
              <a:ext uri="{FF2B5EF4-FFF2-40B4-BE49-F238E27FC236}">
                <a16:creationId xmlns:a16="http://schemas.microsoft.com/office/drawing/2014/main" id="{C45929EB-FCC3-5B4F-AB56-DE90AC54A761}"/>
              </a:ext>
            </a:extLst>
          </p:cNvPr>
          <p:cNvSpPr txBox="1"/>
          <p:nvPr/>
        </p:nvSpPr>
        <p:spPr>
          <a:xfrm>
            <a:off x="3296480" y="6473279"/>
            <a:ext cx="98894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1. </a:t>
            </a:r>
            <a:r>
              <a:rPr kumimoji="0" lang="en-US"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Montesi</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et al. DM Met </a:t>
            </a:r>
            <a:r>
              <a:rPr kumimoji="0" lang="en-US"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Synd</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Obes</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2016; 2. Wolf et al. J Am Diet </a:t>
            </a:r>
            <a:r>
              <a:rPr kumimoji="0" lang="en-US"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Assoc</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2007 </a:t>
            </a:r>
          </a:p>
        </p:txBody>
      </p:sp>
    </p:spTree>
    <p:extLst>
      <p:ext uri="{BB962C8B-B14F-4D97-AF65-F5344CB8AC3E}">
        <p14:creationId xmlns:p14="http://schemas.microsoft.com/office/powerpoint/2010/main" val="34191586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Registered Dietitian as Co-director</a:t>
            </a:r>
          </a:p>
        </p:txBody>
      </p:sp>
      <p:sp>
        <p:nvSpPr>
          <p:cNvPr id="3" name="Content Placeholder 2"/>
          <p:cNvSpPr>
            <a:spLocks noGrp="1"/>
          </p:cNvSpPr>
          <p:nvPr>
            <p:ph idx="1"/>
          </p:nvPr>
        </p:nvSpPr>
        <p:spPr/>
        <p:txBody>
          <a:bodyPr/>
          <a:lstStyle/>
          <a:p>
            <a:pPr lvl="1"/>
            <a:r>
              <a:rPr lang="en-US" dirty="0"/>
              <a:t>Practical experience with diverse clients/ diagnoses </a:t>
            </a:r>
          </a:p>
          <a:p>
            <a:pPr lvl="1"/>
            <a:r>
              <a:rPr lang="en-US" dirty="0"/>
              <a:t>RDN’s with knowledge and skill in food management (Food Handler’s permit)</a:t>
            </a:r>
          </a:p>
          <a:p>
            <a:pPr lvl="1"/>
            <a:r>
              <a:rPr lang="en-US" dirty="0"/>
              <a:t>Expertise in running a student/teaching kitchen</a:t>
            </a:r>
          </a:p>
          <a:p>
            <a:pPr lvl="1"/>
            <a:r>
              <a:rPr lang="en-US" dirty="0"/>
              <a:t>Space suitable for hands-on learning</a:t>
            </a:r>
          </a:p>
          <a:p>
            <a:pPr lvl="1"/>
            <a:r>
              <a:rPr lang="en-US" dirty="0"/>
              <a:t>Coordinated Masters Program- Future RD’s</a:t>
            </a:r>
          </a:p>
          <a:p>
            <a:endParaRPr lang="en-US" dirty="0"/>
          </a:p>
          <a:p>
            <a:pPr marL="0" indent="0">
              <a:buNone/>
            </a:pPr>
            <a:endParaRPr lang="en-US" dirty="0"/>
          </a:p>
        </p:txBody>
      </p:sp>
      <p:pic>
        <p:nvPicPr>
          <p:cNvPr id="4" name="Picture 3">
            <a:extLst>
              <a:ext uri="{FF2B5EF4-FFF2-40B4-BE49-F238E27FC236}">
                <a16:creationId xmlns:a16="http://schemas.microsoft.com/office/drawing/2014/main" id="{1DD7D4EC-AD49-E84F-B082-5ABB85E80642}"/>
              </a:ext>
            </a:extLst>
          </p:cNvPr>
          <p:cNvPicPr>
            <a:picLocks noChangeAspect="1"/>
          </p:cNvPicPr>
          <p:nvPr/>
        </p:nvPicPr>
        <p:blipFill>
          <a:blip r:embed="rId3">
            <a:alphaModFix amt="5000"/>
          </a:blip>
          <a:stretch>
            <a:fillRect/>
          </a:stretch>
        </p:blipFill>
        <p:spPr>
          <a:xfrm rot="5400000">
            <a:off x="2895600" y="-863605"/>
            <a:ext cx="6400800" cy="8534400"/>
          </a:xfrm>
          <a:prstGeom prst="rect">
            <a:avLst/>
          </a:prstGeom>
        </p:spPr>
      </p:pic>
    </p:spTree>
    <p:extLst>
      <p:ext uri="{BB962C8B-B14F-4D97-AF65-F5344CB8AC3E}">
        <p14:creationId xmlns:p14="http://schemas.microsoft.com/office/powerpoint/2010/main" val="11754539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Roadblocks</a:t>
            </a:r>
          </a:p>
        </p:txBody>
      </p:sp>
      <p:sp>
        <p:nvSpPr>
          <p:cNvPr id="3" name="Content Placeholder 2"/>
          <p:cNvSpPr>
            <a:spLocks noGrp="1"/>
          </p:cNvSpPr>
          <p:nvPr>
            <p:ph idx="1"/>
          </p:nvPr>
        </p:nvSpPr>
        <p:spPr/>
        <p:txBody>
          <a:bodyPr/>
          <a:lstStyle/>
          <a:p>
            <a:r>
              <a:rPr lang="en-US" dirty="0"/>
              <a:t>IPE logistics</a:t>
            </a:r>
          </a:p>
          <a:p>
            <a:pPr lvl="1"/>
            <a:r>
              <a:rPr lang="en-US" dirty="0"/>
              <a:t>Timing</a:t>
            </a:r>
          </a:p>
          <a:p>
            <a:pPr lvl="1"/>
            <a:r>
              <a:rPr lang="en-US" dirty="0"/>
              <a:t>Paying faculty</a:t>
            </a:r>
          </a:p>
          <a:p>
            <a:pPr lvl="1"/>
            <a:r>
              <a:rPr lang="en-US" dirty="0"/>
              <a:t>Cross listing vs. IPE class</a:t>
            </a:r>
          </a:p>
          <a:p>
            <a:r>
              <a:rPr lang="en-US" dirty="0"/>
              <a:t>FUNDING</a:t>
            </a:r>
          </a:p>
        </p:txBody>
      </p:sp>
      <p:pic>
        <p:nvPicPr>
          <p:cNvPr id="5" name="Picture 4">
            <a:extLst>
              <a:ext uri="{FF2B5EF4-FFF2-40B4-BE49-F238E27FC236}">
                <a16:creationId xmlns:a16="http://schemas.microsoft.com/office/drawing/2014/main" id="{6EF569AC-3CE6-AA49-A42B-C33F887C27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6323" y="944047"/>
            <a:ext cx="4891548" cy="3668662"/>
          </a:xfrm>
          <a:prstGeom prst="rect">
            <a:avLst/>
          </a:prstGeom>
        </p:spPr>
      </p:pic>
      <p:pic>
        <p:nvPicPr>
          <p:cNvPr id="6" name="Picture 5">
            <a:extLst>
              <a:ext uri="{FF2B5EF4-FFF2-40B4-BE49-F238E27FC236}">
                <a16:creationId xmlns:a16="http://schemas.microsoft.com/office/drawing/2014/main" id="{24933FE5-CB70-A14A-AD71-1318203AEE48}"/>
              </a:ext>
            </a:extLst>
          </p:cNvPr>
          <p:cNvPicPr>
            <a:picLocks noChangeAspect="1"/>
          </p:cNvPicPr>
          <p:nvPr/>
        </p:nvPicPr>
        <p:blipFill>
          <a:blip r:embed="rId4">
            <a:alphaModFix amt="5000"/>
          </a:blip>
          <a:stretch>
            <a:fillRect/>
          </a:stretch>
        </p:blipFill>
        <p:spPr>
          <a:xfrm rot="5400000">
            <a:off x="2895600" y="-838200"/>
            <a:ext cx="6400800" cy="8534400"/>
          </a:xfrm>
          <a:prstGeom prst="rect">
            <a:avLst/>
          </a:prstGeom>
        </p:spPr>
      </p:pic>
    </p:spTree>
    <p:extLst>
      <p:ext uri="{BB962C8B-B14F-4D97-AF65-F5344CB8AC3E}">
        <p14:creationId xmlns:p14="http://schemas.microsoft.com/office/powerpoint/2010/main" val="3451081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D2F1B6-DCFE-CD4F-B1E8-2CCE4F92C157}"/>
              </a:ext>
            </a:extLst>
          </p:cNvPr>
          <p:cNvSpPr>
            <a:spLocks noGrp="1"/>
          </p:cNvSpPr>
          <p:nvPr>
            <p:ph type="body" sz="quarter" idx="10"/>
          </p:nvPr>
        </p:nvSpPr>
        <p:spPr>
          <a:xfrm>
            <a:off x="751417" y="1435366"/>
            <a:ext cx="10699750" cy="1143000"/>
          </a:xfrm>
        </p:spPr>
        <p:txBody>
          <a:bodyPr/>
          <a:lstStyle/>
          <a:p>
            <a:r>
              <a:rPr lang="en-US" sz="2800" dirty="0"/>
              <a:t>”I was introduced to many different flavors and food experiences and it has completely changed how I stock my fridge. Most importantly, I have learned how to incorporate delicious vegetables into most of my meals. This class has boosted my confidence in the kitchen and I have tackled difficult recipes at home now that I understand the vocabulary. Before, it was difficult for me to even identify fresh garlic at the grocery store.”</a:t>
            </a:r>
          </a:p>
        </p:txBody>
      </p:sp>
      <p:sp>
        <p:nvSpPr>
          <p:cNvPr id="5" name="Text Placeholder 4">
            <a:extLst>
              <a:ext uri="{FF2B5EF4-FFF2-40B4-BE49-F238E27FC236}">
                <a16:creationId xmlns:a16="http://schemas.microsoft.com/office/drawing/2014/main" id="{90006365-25DF-FF4B-A545-496730B0F871}"/>
              </a:ext>
            </a:extLst>
          </p:cNvPr>
          <p:cNvSpPr>
            <a:spLocks noGrp="1"/>
          </p:cNvSpPr>
          <p:nvPr>
            <p:ph type="body" sz="quarter" idx="11"/>
          </p:nvPr>
        </p:nvSpPr>
        <p:spPr>
          <a:xfrm>
            <a:off x="6019800" y="5334000"/>
            <a:ext cx="5349875" cy="305593"/>
          </a:xfrm>
        </p:spPr>
        <p:txBody>
          <a:bodyPr/>
          <a:lstStyle/>
          <a:p>
            <a:r>
              <a:rPr lang="en-US" dirty="0"/>
              <a:t>Culinary Medicine Student</a:t>
            </a:r>
          </a:p>
        </p:txBody>
      </p:sp>
      <p:sp>
        <p:nvSpPr>
          <p:cNvPr id="6" name="Text Placeholder 5">
            <a:extLst>
              <a:ext uri="{FF2B5EF4-FFF2-40B4-BE49-F238E27FC236}">
                <a16:creationId xmlns:a16="http://schemas.microsoft.com/office/drawing/2014/main" id="{BAD174B8-425B-924D-BC6A-C9CB9D510F03}"/>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82295F47-405F-0245-A9EC-BB7875D2DB63}"/>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D3ECEF35-D5CC-E342-B471-C809078349A1}"/>
              </a:ext>
            </a:extLst>
          </p:cNvPr>
          <p:cNvSpPr>
            <a:spLocks noGrp="1"/>
          </p:cNvSpPr>
          <p:nvPr>
            <p:ph type="body" sz="quarter" idx="14"/>
          </p:nvPr>
        </p:nvSpPr>
        <p:spPr/>
        <p:txBody>
          <a:bodyPr/>
          <a:lstStyle/>
          <a:p>
            <a:endParaRPr lang="en-US"/>
          </a:p>
        </p:txBody>
      </p:sp>
      <p:sp>
        <p:nvSpPr>
          <p:cNvPr id="9" name="Text Placeholder 8">
            <a:extLst>
              <a:ext uri="{FF2B5EF4-FFF2-40B4-BE49-F238E27FC236}">
                <a16:creationId xmlns:a16="http://schemas.microsoft.com/office/drawing/2014/main" id="{F8BF8B18-5A92-884F-B863-778DA1904949}"/>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76511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9FF496-F0FE-5245-94C4-5963CDB1C386}"/>
              </a:ext>
            </a:extLst>
          </p:cNvPr>
          <p:cNvSpPr>
            <a:spLocks noGrp="1"/>
          </p:cNvSpPr>
          <p:nvPr>
            <p:ph type="body" sz="quarter" idx="10"/>
          </p:nvPr>
        </p:nvSpPr>
        <p:spPr/>
        <p:txBody>
          <a:bodyPr/>
          <a:lstStyle/>
          <a:p>
            <a:r>
              <a:rPr lang="en-US" dirty="0"/>
              <a:t>“Cases are really thought provoking. I’ve already changed my approach to patients.”</a:t>
            </a:r>
          </a:p>
        </p:txBody>
      </p:sp>
      <p:sp>
        <p:nvSpPr>
          <p:cNvPr id="5" name="Text Placeholder 4">
            <a:extLst>
              <a:ext uri="{FF2B5EF4-FFF2-40B4-BE49-F238E27FC236}">
                <a16:creationId xmlns:a16="http://schemas.microsoft.com/office/drawing/2014/main" id="{E9DB51B4-8B1F-9740-AEAF-625E8F1152F8}"/>
              </a:ext>
            </a:extLst>
          </p:cNvPr>
          <p:cNvSpPr>
            <a:spLocks noGrp="1"/>
          </p:cNvSpPr>
          <p:nvPr>
            <p:ph type="body" sz="quarter" idx="11"/>
          </p:nvPr>
        </p:nvSpPr>
        <p:spPr/>
        <p:txBody>
          <a:bodyPr/>
          <a:lstStyle/>
          <a:p>
            <a:r>
              <a:rPr lang="en-US" dirty="0"/>
              <a:t>Culinary Medicine Student </a:t>
            </a:r>
          </a:p>
        </p:txBody>
      </p:sp>
      <p:sp>
        <p:nvSpPr>
          <p:cNvPr id="6" name="Text Placeholder 5">
            <a:extLst>
              <a:ext uri="{FF2B5EF4-FFF2-40B4-BE49-F238E27FC236}">
                <a16:creationId xmlns:a16="http://schemas.microsoft.com/office/drawing/2014/main" id="{E8C65FBA-4DB1-FA4F-B010-BFF8C54CA8DA}"/>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86E90EE5-1A2F-E94B-AB7E-3727491EE99E}"/>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4AD84EA4-915E-564D-B151-268F5B31EE12}"/>
              </a:ext>
            </a:extLst>
          </p:cNvPr>
          <p:cNvSpPr>
            <a:spLocks noGrp="1"/>
          </p:cNvSpPr>
          <p:nvPr>
            <p:ph type="body" sz="quarter" idx="14"/>
          </p:nvPr>
        </p:nvSpPr>
        <p:spPr/>
        <p:txBody>
          <a:bodyPr/>
          <a:lstStyle/>
          <a:p>
            <a:endParaRPr lang="en-US"/>
          </a:p>
        </p:txBody>
      </p:sp>
      <p:sp>
        <p:nvSpPr>
          <p:cNvPr id="9" name="Text Placeholder 8">
            <a:extLst>
              <a:ext uri="{FF2B5EF4-FFF2-40B4-BE49-F238E27FC236}">
                <a16:creationId xmlns:a16="http://schemas.microsoft.com/office/drawing/2014/main" id="{04B22015-6BD5-B447-8356-0884433C792C}"/>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6709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A50770D-4652-4AAA-B52D-517F69E0F87E}"/>
              </a:ext>
            </a:extLst>
          </p:cNvPr>
          <p:cNvGraphicFramePr>
            <a:graphicFrameLocks noGrp="1"/>
          </p:cNvGraphicFramePr>
          <p:nvPr/>
        </p:nvGraphicFramePr>
        <p:xfrm>
          <a:off x="1523999" y="1121729"/>
          <a:ext cx="9144001" cy="4614547"/>
        </p:xfrm>
        <a:graphic>
          <a:graphicData uri="http://schemas.openxmlformats.org/drawingml/2006/table">
            <a:tbl>
              <a:tblPr firstRow="1" firstCol="1" bandRow="1">
                <a:tableStyleId>{5C22544A-7EE6-4342-B048-85BDC9FD1C3A}</a:tableStyleId>
              </a:tblPr>
              <a:tblGrid>
                <a:gridCol w="4735272">
                  <a:extLst>
                    <a:ext uri="{9D8B030D-6E8A-4147-A177-3AD203B41FA5}">
                      <a16:colId xmlns:a16="http://schemas.microsoft.com/office/drawing/2014/main" val="362971289"/>
                    </a:ext>
                  </a:extLst>
                </a:gridCol>
                <a:gridCol w="1336665">
                  <a:extLst>
                    <a:ext uri="{9D8B030D-6E8A-4147-A177-3AD203B41FA5}">
                      <a16:colId xmlns:a16="http://schemas.microsoft.com/office/drawing/2014/main" val="3532137465"/>
                    </a:ext>
                  </a:extLst>
                </a:gridCol>
                <a:gridCol w="1336665">
                  <a:extLst>
                    <a:ext uri="{9D8B030D-6E8A-4147-A177-3AD203B41FA5}">
                      <a16:colId xmlns:a16="http://schemas.microsoft.com/office/drawing/2014/main" val="3861260231"/>
                    </a:ext>
                  </a:extLst>
                </a:gridCol>
                <a:gridCol w="1083888">
                  <a:extLst>
                    <a:ext uri="{9D8B030D-6E8A-4147-A177-3AD203B41FA5}">
                      <a16:colId xmlns:a16="http://schemas.microsoft.com/office/drawing/2014/main" val="287713833"/>
                    </a:ext>
                  </a:extLst>
                </a:gridCol>
                <a:gridCol w="480800">
                  <a:extLst>
                    <a:ext uri="{9D8B030D-6E8A-4147-A177-3AD203B41FA5}">
                      <a16:colId xmlns:a16="http://schemas.microsoft.com/office/drawing/2014/main" val="2832280759"/>
                    </a:ext>
                  </a:extLst>
                </a:gridCol>
                <a:gridCol w="170711">
                  <a:extLst>
                    <a:ext uri="{9D8B030D-6E8A-4147-A177-3AD203B41FA5}">
                      <a16:colId xmlns:a16="http://schemas.microsoft.com/office/drawing/2014/main" val="997927186"/>
                    </a:ext>
                  </a:extLst>
                </a:gridCol>
              </a:tblGrid>
              <a:tr h="189672">
                <a:tc rowSpan="2">
                  <a:txBody>
                    <a:bodyPr/>
                    <a:lstStyle/>
                    <a:p>
                      <a:pPr marL="0" marR="0" algn="l">
                        <a:spcBef>
                          <a:spcPts val="0"/>
                        </a:spcBef>
                        <a:spcAft>
                          <a:spcPts val="0"/>
                        </a:spcAft>
                      </a:pPr>
                      <a:r>
                        <a:rPr lang="en-US" sz="1100" kern="100" dirty="0">
                          <a:effectLst/>
                        </a:rPr>
                        <a:t>Survey Questions</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 </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a:effectLst/>
                        </a:rPr>
                        <a:t>Mean</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gridSpan="2">
                  <a:txBody>
                    <a:bodyPr/>
                    <a:lstStyle/>
                    <a:p>
                      <a:pPr marL="0" marR="0" algn="ctr">
                        <a:spcBef>
                          <a:spcPts val="0"/>
                        </a:spcBef>
                        <a:spcAft>
                          <a:spcPts val="0"/>
                        </a:spcAft>
                      </a:pPr>
                      <a:r>
                        <a:rPr lang="en-US" sz="1100" kern="100">
                          <a:effectLst/>
                        </a:rPr>
                        <a:t> </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1421135657"/>
                  </a:ext>
                </a:extLst>
              </a:tr>
              <a:tr h="437685">
                <a:tc vMerge="1">
                  <a:txBody>
                    <a:bodyPr/>
                    <a:lstStyle/>
                    <a:p>
                      <a:endParaRPr lang="en-US"/>
                    </a:p>
                  </a:txBody>
                  <a:tcPr/>
                </a:tc>
                <a:tc>
                  <a:txBody>
                    <a:bodyPr/>
                    <a:lstStyle/>
                    <a:p>
                      <a:pPr marL="0" marR="0" algn="ctr">
                        <a:spcBef>
                          <a:spcPts val="0"/>
                        </a:spcBef>
                        <a:spcAft>
                          <a:spcPts val="0"/>
                        </a:spcAft>
                      </a:pPr>
                      <a:r>
                        <a:rPr lang="en-US" sz="1100" kern="100" dirty="0">
                          <a:effectLst/>
                        </a:rPr>
                        <a:t>SD</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dirty="0">
                          <a:effectLst/>
                        </a:rPr>
                        <a:t>Pre- **</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Post- **</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dirty="0">
                          <a:effectLst/>
                        </a:rPr>
                        <a:t>p-Value</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2713822092"/>
                  </a:ext>
                </a:extLst>
              </a:tr>
              <a:tr h="196152">
                <a:tc gridSpan="5">
                  <a:txBody>
                    <a:bodyPr/>
                    <a:lstStyle/>
                    <a:p>
                      <a:pPr marL="0" marR="0" algn="l">
                        <a:spcBef>
                          <a:spcPts val="0"/>
                        </a:spcBef>
                        <a:spcAft>
                          <a:spcPts val="0"/>
                        </a:spcAft>
                      </a:pPr>
                      <a:r>
                        <a:rPr lang="en-US" sz="1100" kern="100" dirty="0">
                          <a:effectLst/>
                        </a:rPr>
                        <a:t>Interprofessional Environment</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just">
                        <a:lnSpc>
                          <a:spcPts val="1300"/>
                        </a:lnSpc>
                        <a:spcBef>
                          <a:spcPts val="0"/>
                        </a:spcBef>
                        <a:spcAft>
                          <a:spcPts val="0"/>
                        </a:spcAft>
                      </a:pPr>
                      <a:r>
                        <a:rPr lang="en-US" sz="1100">
                          <a:effectLst/>
                        </a:rPr>
                        <a:t> </a:t>
                      </a:r>
                      <a:endParaRPr lang="en-US" sz="11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396183000"/>
                  </a:ext>
                </a:extLst>
              </a:tr>
              <a:tr h="514350">
                <a:tc>
                  <a:txBody>
                    <a:bodyPr/>
                    <a:lstStyle/>
                    <a:p>
                      <a:pPr marL="0" marR="0" algn="l">
                        <a:spcBef>
                          <a:spcPts val="0"/>
                        </a:spcBef>
                        <a:spcAft>
                          <a:spcPts val="0"/>
                        </a:spcAft>
                      </a:pPr>
                      <a:r>
                        <a:rPr lang="en-US" sz="1100" kern="100">
                          <a:effectLst/>
                        </a:rPr>
                        <a:t>How valuable is the inter-disciplinary nature of this class (students potentially from colleges of health, nursing, pharmacy, and school of medicine):</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+/−0.77</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4.59</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4.40</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a:effectLst/>
                        </a:rPr>
                        <a:t>0.07</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1167872325"/>
                  </a:ext>
                </a:extLst>
              </a:tr>
              <a:tr h="379345">
                <a:tc>
                  <a:txBody>
                    <a:bodyPr/>
                    <a:lstStyle/>
                    <a:p>
                      <a:pPr marL="0" marR="0" algn="l">
                        <a:spcBef>
                          <a:spcPts val="0"/>
                        </a:spcBef>
                        <a:spcAft>
                          <a:spcPts val="0"/>
                        </a:spcAft>
                      </a:pPr>
                      <a:r>
                        <a:rPr lang="en-US" sz="1100" kern="100" dirty="0">
                          <a:solidFill>
                            <a:schemeClr val="tx1"/>
                          </a:solidFill>
                          <a:effectLst/>
                        </a:rPr>
                        <a:t>Students will be able to effectively communicate with other professionals in an interdisciplinary manner.</a:t>
                      </a:r>
                      <a:endParaRPr lang="en-US" sz="1100" kern="1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+/−0.89</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3.72</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dirty="0">
                          <a:effectLst/>
                        </a:rPr>
                        <a:t>4.48</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dirty="0">
                          <a:effectLst/>
                        </a:rPr>
                        <a:t>&lt;0.001</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2786963563"/>
                  </a:ext>
                </a:extLst>
              </a:tr>
              <a:tr h="196152">
                <a:tc gridSpan="5">
                  <a:txBody>
                    <a:bodyPr/>
                    <a:lstStyle/>
                    <a:p>
                      <a:pPr marL="0" marR="0" algn="l">
                        <a:spcBef>
                          <a:spcPts val="0"/>
                        </a:spcBef>
                        <a:spcAft>
                          <a:spcPts val="0"/>
                        </a:spcAft>
                      </a:pPr>
                      <a:r>
                        <a:rPr lang="en-US" sz="1100" kern="100" dirty="0">
                          <a:effectLst/>
                        </a:rPr>
                        <a:t>Health Behaviors and Advocacy</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just">
                        <a:lnSpc>
                          <a:spcPts val="1300"/>
                        </a:lnSpc>
                        <a:spcBef>
                          <a:spcPts val="0"/>
                        </a:spcBef>
                        <a:spcAft>
                          <a:spcPts val="0"/>
                        </a:spcAft>
                      </a:pPr>
                      <a:r>
                        <a:rPr lang="en-US" sz="1100" dirty="0">
                          <a:effectLst/>
                        </a:rPr>
                        <a:t> </a:t>
                      </a:r>
                      <a:endParaRPr lang="en-US" sz="11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578659722"/>
                  </a:ext>
                </a:extLst>
              </a:tr>
              <a:tr h="379345">
                <a:tc>
                  <a:txBody>
                    <a:bodyPr/>
                    <a:lstStyle/>
                    <a:p>
                      <a:pPr marL="0" marR="0" algn="l">
                        <a:spcBef>
                          <a:spcPts val="0"/>
                        </a:spcBef>
                        <a:spcAft>
                          <a:spcPts val="0"/>
                        </a:spcAft>
                      </a:pPr>
                      <a:r>
                        <a:rPr lang="en-US" sz="1100" kern="100" dirty="0">
                          <a:solidFill>
                            <a:schemeClr val="tx1"/>
                          </a:solidFill>
                          <a:effectLst/>
                        </a:rPr>
                        <a:t>Students will be able to identify their own areas for future growth in the area of nutrition and food preparation.</a:t>
                      </a:r>
                      <a:endParaRPr lang="en-US" sz="1100" kern="1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+/−0.87</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3.59</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4.49</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a:effectLst/>
                        </a:rPr>
                        <a:t>&lt;0.001</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2866661251"/>
                  </a:ext>
                </a:extLst>
              </a:tr>
              <a:tr h="312632">
                <a:tc>
                  <a:txBody>
                    <a:bodyPr/>
                    <a:lstStyle/>
                    <a:p>
                      <a:pPr marL="0" marR="0" algn="l">
                        <a:spcBef>
                          <a:spcPts val="0"/>
                        </a:spcBef>
                        <a:spcAft>
                          <a:spcPts val="0"/>
                        </a:spcAft>
                      </a:pPr>
                      <a:r>
                        <a:rPr lang="en-US" sz="1100" kern="100" dirty="0">
                          <a:solidFill>
                            <a:schemeClr val="tx1"/>
                          </a:solidFill>
                          <a:effectLst/>
                        </a:rPr>
                        <a:t>Champion a healthy lifestyle and well-being for myself.</a:t>
                      </a:r>
                      <a:endParaRPr lang="en-US" sz="1100" kern="1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+/−0.81</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3.80</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4.15</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a:effectLst/>
                        </a:rPr>
                        <a:t>0.005</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652124900"/>
                  </a:ext>
                </a:extLst>
              </a:tr>
              <a:tr h="375157">
                <a:tc>
                  <a:txBody>
                    <a:bodyPr/>
                    <a:lstStyle/>
                    <a:p>
                      <a:pPr marL="0" marR="0" algn="l">
                        <a:spcBef>
                          <a:spcPts val="0"/>
                        </a:spcBef>
                        <a:spcAft>
                          <a:spcPts val="0"/>
                        </a:spcAft>
                      </a:pPr>
                      <a:r>
                        <a:rPr lang="en-US" sz="1100" kern="100" dirty="0">
                          <a:solidFill>
                            <a:schemeClr val="tx1"/>
                          </a:solidFill>
                          <a:effectLst/>
                        </a:rPr>
                        <a:t>Champion a healthy lifestyle and well-being for a community.</a:t>
                      </a:r>
                      <a:endParaRPr lang="en-US" sz="1100" kern="1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+/−0.82</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3.46</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4.29</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a:effectLst/>
                        </a:rPr>
                        <a:t>&lt;0.001</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34785408"/>
                  </a:ext>
                </a:extLst>
              </a:tr>
              <a:tr h="375157">
                <a:tc>
                  <a:txBody>
                    <a:bodyPr/>
                    <a:lstStyle/>
                    <a:p>
                      <a:pPr marL="0" marR="0" algn="l">
                        <a:spcBef>
                          <a:spcPts val="0"/>
                        </a:spcBef>
                        <a:spcAft>
                          <a:spcPts val="0"/>
                        </a:spcAft>
                      </a:pPr>
                      <a:r>
                        <a:rPr lang="en-US" sz="1100" kern="100" dirty="0">
                          <a:solidFill>
                            <a:schemeClr val="tx1"/>
                          </a:solidFill>
                          <a:effectLst/>
                        </a:rPr>
                        <a:t>Students will be able to prepare eight healthy meals.</a:t>
                      </a:r>
                      <a:endParaRPr lang="en-US" sz="1100" kern="1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+/−1.09</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dirty="0">
                          <a:effectLst/>
                        </a:rPr>
                        <a:t>3.58</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dirty="0">
                          <a:effectLst/>
                        </a:rPr>
                        <a:t>4.57</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a:effectLst/>
                        </a:rPr>
                        <a:t>&lt;0.001</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3490733078"/>
                  </a:ext>
                </a:extLst>
              </a:tr>
              <a:tr h="250105">
                <a:tc>
                  <a:txBody>
                    <a:bodyPr/>
                    <a:lstStyle/>
                    <a:p>
                      <a:pPr marL="0" marR="0" algn="l">
                        <a:spcBef>
                          <a:spcPts val="0"/>
                        </a:spcBef>
                        <a:spcAft>
                          <a:spcPts val="0"/>
                        </a:spcAft>
                      </a:pPr>
                      <a:r>
                        <a:rPr lang="en-US" sz="1100" kern="100">
                          <a:effectLst/>
                        </a:rPr>
                        <a:t>How many cups of vegetables do you eat, on average, each day? *</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+/−1.20</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2.24</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2.69</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a:effectLst/>
                        </a:rPr>
                        <a:t>0.09</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3590912177"/>
                  </a:ext>
                </a:extLst>
              </a:tr>
              <a:tr h="379345">
                <a:tc>
                  <a:txBody>
                    <a:bodyPr/>
                    <a:lstStyle/>
                    <a:p>
                      <a:pPr marL="0" marR="0" algn="l">
                        <a:spcBef>
                          <a:spcPts val="0"/>
                        </a:spcBef>
                        <a:spcAft>
                          <a:spcPts val="0"/>
                        </a:spcAft>
                      </a:pPr>
                      <a:r>
                        <a:rPr lang="en-US" sz="1100" kern="100">
                          <a:effectLst/>
                        </a:rPr>
                        <a:t>How many days of the week, on average, did you get at least 30 min of moderate physical activity? *</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+/−1.91</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3.80</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dirty="0">
                          <a:effectLst/>
                        </a:rPr>
                        <a:t>4.13</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a:effectLst/>
                        </a:rPr>
                        <a:t>0.29</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591497502"/>
                  </a:ext>
                </a:extLst>
              </a:tr>
              <a:tr h="250105">
                <a:tc>
                  <a:txBody>
                    <a:bodyPr/>
                    <a:lstStyle/>
                    <a:p>
                      <a:pPr marL="0" marR="0" algn="l">
                        <a:spcBef>
                          <a:spcPts val="0"/>
                        </a:spcBef>
                        <a:spcAft>
                          <a:spcPts val="0"/>
                        </a:spcAft>
                      </a:pPr>
                      <a:r>
                        <a:rPr lang="en-US" sz="1100" kern="100">
                          <a:effectLst/>
                        </a:rPr>
                        <a:t>How much sleep do you get on an average night? *</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+/−1.08</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6.92</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a:effectLst/>
                        </a:rPr>
                        <a:t>7.10</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a:effectLst/>
                        </a:rPr>
                        <a:t>0.35</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3361440101"/>
                  </a:ext>
                </a:extLst>
              </a:tr>
              <a:tr h="379345">
                <a:tc>
                  <a:txBody>
                    <a:bodyPr/>
                    <a:lstStyle/>
                    <a:p>
                      <a:pPr marL="0" marR="0" algn="l">
                        <a:spcBef>
                          <a:spcPts val="0"/>
                        </a:spcBef>
                        <a:spcAft>
                          <a:spcPts val="0"/>
                        </a:spcAft>
                      </a:pPr>
                      <a:r>
                        <a:rPr lang="en-US" sz="1100" kern="100">
                          <a:effectLst/>
                        </a:rPr>
                        <a:t>How many meals did you eat out (i.e., restaurant, cafeteria, store, vending machine, etc.)? *</a:t>
                      </a:r>
                      <a:endParaRPr lang="en-US" sz="1100" kern="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dirty="0">
                          <a:effectLst/>
                        </a:rPr>
                        <a:t>+/−3.17</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dirty="0">
                          <a:effectLst/>
                        </a:rPr>
                        <a:t>6.37</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kern="100" dirty="0">
                          <a:effectLst/>
                        </a:rPr>
                        <a:t>5.55</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100" kern="100" dirty="0">
                          <a:effectLst/>
                        </a:rPr>
                        <a:t>0.10</a:t>
                      </a:r>
                      <a:endParaRPr lang="en-US" sz="11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3319827633"/>
                  </a:ext>
                </a:extLst>
              </a:tr>
            </a:tbl>
          </a:graphicData>
        </a:graphic>
      </p:graphicFrame>
      <p:sp>
        <p:nvSpPr>
          <p:cNvPr id="11" name="Oval 10">
            <a:extLst>
              <a:ext uri="{FF2B5EF4-FFF2-40B4-BE49-F238E27FC236}">
                <a16:creationId xmlns:a16="http://schemas.microsoft.com/office/drawing/2014/main" id="{D7AD6435-A014-4AA7-9469-D872CF1BA2B1}"/>
              </a:ext>
            </a:extLst>
          </p:cNvPr>
          <p:cNvSpPr/>
          <p:nvPr/>
        </p:nvSpPr>
        <p:spPr>
          <a:xfrm>
            <a:off x="10092981" y="4156878"/>
            <a:ext cx="530554" cy="2713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 name="Oval 12">
            <a:extLst>
              <a:ext uri="{FF2B5EF4-FFF2-40B4-BE49-F238E27FC236}">
                <a16:creationId xmlns:a16="http://schemas.microsoft.com/office/drawing/2014/main" id="{1894745C-448F-4F2E-88F5-B0817C7B4453}"/>
              </a:ext>
            </a:extLst>
          </p:cNvPr>
          <p:cNvSpPr/>
          <p:nvPr/>
        </p:nvSpPr>
        <p:spPr>
          <a:xfrm>
            <a:off x="10056303" y="3777552"/>
            <a:ext cx="530554" cy="2713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4" name="Oval 13">
            <a:extLst>
              <a:ext uri="{FF2B5EF4-FFF2-40B4-BE49-F238E27FC236}">
                <a16:creationId xmlns:a16="http://schemas.microsoft.com/office/drawing/2014/main" id="{9BDC3567-6257-4C8A-926F-63F1116501C7}"/>
              </a:ext>
            </a:extLst>
          </p:cNvPr>
          <p:cNvSpPr/>
          <p:nvPr/>
        </p:nvSpPr>
        <p:spPr>
          <a:xfrm>
            <a:off x="10082805" y="3438671"/>
            <a:ext cx="530554" cy="2713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5" name="Oval 14">
            <a:extLst>
              <a:ext uri="{FF2B5EF4-FFF2-40B4-BE49-F238E27FC236}">
                <a16:creationId xmlns:a16="http://schemas.microsoft.com/office/drawing/2014/main" id="{7718B5B9-C4E5-4EAC-A06B-CB4440191952}"/>
              </a:ext>
            </a:extLst>
          </p:cNvPr>
          <p:cNvSpPr/>
          <p:nvPr/>
        </p:nvSpPr>
        <p:spPr>
          <a:xfrm>
            <a:off x="10092981" y="3086203"/>
            <a:ext cx="530554" cy="2713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6" name="Oval 15">
            <a:extLst>
              <a:ext uri="{FF2B5EF4-FFF2-40B4-BE49-F238E27FC236}">
                <a16:creationId xmlns:a16="http://schemas.microsoft.com/office/drawing/2014/main" id="{E2FE3D3E-A901-4335-9D18-2EF97ECCCB77}"/>
              </a:ext>
            </a:extLst>
          </p:cNvPr>
          <p:cNvSpPr/>
          <p:nvPr/>
        </p:nvSpPr>
        <p:spPr>
          <a:xfrm>
            <a:off x="10092981" y="2503650"/>
            <a:ext cx="530554" cy="2713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646633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916A96-A9DE-8C65-47B3-A0D5233AD554}"/>
              </a:ext>
            </a:extLst>
          </p:cNvPr>
          <p:cNvSpPr>
            <a:spLocks noGrp="1"/>
          </p:cNvSpPr>
          <p:nvPr>
            <p:ph type="body" sz="quarter" idx="10"/>
          </p:nvPr>
        </p:nvSpPr>
        <p:spPr>
          <a:xfrm>
            <a:off x="1447800" y="1340644"/>
            <a:ext cx="9525000" cy="3494088"/>
          </a:xfrm>
        </p:spPr>
        <p:txBody>
          <a:bodyPr/>
          <a:lstStyle/>
          <a:p>
            <a:r>
              <a:rPr lang="en-US" sz="5400" dirty="0"/>
              <a:t>Health Promotion Integrative Health Pathway of Excellence</a:t>
            </a:r>
          </a:p>
        </p:txBody>
      </p:sp>
      <p:sp>
        <p:nvSpPr>
          <p:cNvPr id="5" name="Text Placeholder 4">
            <a:extLst>
              <a:ext uri="{FF2B5EF4-FFF2-40B4-BE49-F238E27FC236}">
                <a16:creationId xmlns:a16="http://schemas.microsoft.com/office/drawing/2014/main" id="{E9B7A6E5-D777-0FBC-CF8A-2CF1CDDE80CE}"/>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68CAD9FD-48EF-E3CD-A1D7-48EE230D0C1B}"/>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8BDFDF14-5757-47C5-BCBC-7DF06C1A787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4328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4"/>
          <p:cNvSpPr txBox="1">
            <a:spLocks noGrp="1"/>
          </p:cNvSpPr>
          <p:nvPr>
            <p:ph type="body" idx="1"/>
          </p:nvPr>
        </p:nvSpPr>
        <p:spPr>
          <a:xfrm>
            <a:off x="233464" y="1361872"/>
            <a:ext cx="11725072" cy="2279110"/>
          </a:xfrm>
          <a:prstGeom prst="rect">
            <a:avLst/>
          </a:prstGeom>
          <a:noFill/>
          <a:ln>
            <a:noFill/>
          </a:ln>
        </p:spPr>
        <p:txBody>
          <a:bodyPr spcFirstLastPara="1" vert="horz" wrap="square" lIns="68575" tIns="34275" rIns="68575" bIns="34275" rtlCol="0" anchor="t" anchorCtr="0">
            <a:noAutofit/>
          </a:bodyPr>
          <a:lstStyle/>
          <a:p>
            <a:pPr marL="0" indent="0" algn="ctr">
              <a:lnSpc>
                <a:spcPct val="115000"/>
              </a:lnSpc>
              <a:spcBef>
                <a:spcPts val="0"/>
              </a:spcBef>
              <a:buClr>
                <a:schemeClr val="dk1"/>
              </a:buClr>
              <a:buSzPts val="2900"/>
              <a:buNone/>
            </a:pPr>
            <a:r>
              <a:rPr lang="en" sz="3200" dirty="0">
                <a:latin typeface="Calibri"/>
                <a:ea typeface="Calibri"/>
                <a:cs typeface="Calibri"/>
                <a:sym typeface="Calibri"/>
              </a:rPr>
              <a:t>Teaching medical students, doctors and patients to make better food choices in the absence of experiential learning about food-in kitchens</a:t>
            </a:r>
            <a:endParaRPr sz="3200" dirty="0">
              <a:latin typeface="Calibri"/>
              <a:ea typeface="Calibri"/>
              <a:cs typeface="Calibri"/>
              <a:sym typeface="Calibri"/>
            </a:endParaRPr>
          </a:p>
          <a:p>
            <a:pPr marL="0" indent="0" algn="ctr">
              <a:lnSpc>
                <a:spcPct val="100000"/>
              </a:lnSpc>
              <a:spcBef>
                <a:spcPts val="600"/>
              </a:spcBef>
              <a:buClr>
                <a:schemeClr val="dk1"/>
              </a:buClr>
              <a:buSzPts val="2900"/>
              <a:buNone/>
            </a:pPr>
            <a:r>
              <a:rPr lang="en" sz="3200" b="1" dirty="0">
                <a:solidFill>
                  <a:srgbClr val="990202"/>
                </a:solidFill>
                <a:latin typeface="Calibri"/>
                <a:ea typeface="Calibri"/>
                <a:cs typeface="Calibri"/>
                <a:sym typeface="Calibri"/>
              </a:rPr>
              <a:t>is like teaching kids and adults about the benefits of swimming in the absence of swimming pools.</a:t>
            </a:r>
            <a:endParaRPr sz="3600" dirty="0">
              <a:solidFill>
                <a:srgbClr val="990202"/>
              </a:solidFill>
            </a:endParaRPr>
          </a:p>
        </p:txBody>
      </p:sp>
      <p:sp>
        <p:nvSpPr>
          <p:cNvPr id="165" name="Google Shape;165;p4"/>
          <p:cNvSpPr txBox="1">
            <a:spLocks noGrp="1"/>
          </p:cNvSpPr>
          <p:nvPr>
            <p:ph type="title"/>
          </p:nvPr>
        </p:nvSpPr>
        <p:spPr>
          <a:xfrm>
            <a:off x="295202" y="132947"/>
            <a:ext cx="11896797" cy="901575"/>
          </a:xfrm>
          <a:prstGeom prst="rect">
            <a:avLst/>
          </a:prstGeom>
          <a:noFill/>
          <a:ln>
            <a:noFill/>
          </a:ln>
        </p:spPr>
        <p:txBody>
          <a:bodyPr spcFirstLastPara="1" vert="horz" wrap="square" lIns="68575" tIns="34275" rIns="68575" bIns="34275" rtlCol="0" anchor="t" anchorCtr="0">
            <a:normAutofit fontScale="90000"/>
          </a:bodyPr>
          <a:lstStyle/>
          <a:p>
            <a:pPr>
              <a:buSzPct val="110000"/>
            </a:pPr>
            <a:r>
              <a:rPr lang="en" sz="3200" dirty="0">
                <a:solidFill>
                  <a:schemeClr val="lt1"/>
                </a:solidFill>
                <a:latin typeface="Helvetica Neue"/>
                <a:ea typeface="Helvetica Neue"/>
                <a:cs typeface="Helvetica Neue"/>
                <a:sym typeface="Helvetica Neue"/>
              </a:rPr>
              <a:t>Nutrition Education Summit  (ACGME, AAMC, AACOM) </a:t>
            </a:r>
            <a:br>
              <a:rPr lang="en" sz="3200" dirty="0">
                <a:solidFill>
                  <a:schemeClr val="lt1"/>
                </a:solidFill>
                <a:latin typeface="Helvetica Neue"/>
                <a:ea typeface="Helvetica Neue"/>
                <a:cs typeface="Helvetica Neue"/>
                <a:sym typeface="Helvetica Neue"/>
              </a:rPr>
            </a:br>
            <a:r>
              <a:rPr lang="en" sz="3200" dirty="0">
                <a:solidFill>
                  <a:schemeClr val="lt1"/>
                </a:solidFill>
                <a:latin typeface="Helvetica Neue"/>
                <a:ea typeface="Helvetica Neue"/>
                <a:cs typeface="Helvetica Neue"/>
                <a:sym typeface="Helvetica Neue"/>
              </a:rPr>
              <a:t>March 2023 </a:t>
            </a:r>
            <a:endParaRPr sz="3600" dirty="0">
              <a:solidFill>
                <a:schemeClr val="lt1"/>
              </a:solidFill>
            </a:endParaRPr>
          </a:p>
        </p:txBody>
      </p:sp>
      <p:pic>
        <p:nvPicPr>
          <p:cNvPr id="167" name="Google Shape;167;p4"/>
          <p:cNvPicPr preferRelativeResize="0"/>
          <p:nvPr/>
        </p:nvPicPr>
        <p:blipFill rotWithShape="1">
          <a:blip r:embed="rId3">
            <a:alphaModFix/>
          </a:blip>
          <a:srcRect/>
          <a:stretch/>
        </p:blipFill>
        <p:spPr>
          <a:xfrm>
            <a:off x="3501957" y="3673813"/>
            <a:ext cx="5362528" cy="304799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Vision</a:t>
            </a:r>
          </a:p>
        </p:txBody>
      </p:sp>
      <p:sp>
        <p:nvSpPr>
          <p:cNvPr id="4" name="Content Placeholder 3"/>
          <p:cNvSpPr>
            <a:spLocks noGrp="1"/>
          </p:cNvSpPr>
          <p:nvPr>
            <p:ph sz="half" idx="1"/>
          </p:nvPr>
        </p:nvSpPr>
        <p:spPr/>
        <p:txBody>
          <a:bodyPr/>
          <a:lstStyle/>
          <a:p>
            <a:pPr marL="0" indent="0" algn="ctr">
              <a:buNone/>
            </a:pPr>
            <a:r>
              <a:rPr lang="en-US" sz="4000" dirty="0">
                <a:ea typeface="Century Gothic" charset="0"/>
                <a:cs typeface="Century Gothic" charset="0"/>
              </a:rPr>
              <a:t>Physicians able to champion healthy lifestyle, preventive medicine and wellness at the level of themselves, their individual patients, and their community.</a:t>
            </a:r>
          </a:p>
          <a:p>
            <a:endParaRPr lang="en-US" sz="4000" dirty="0">
              <a:ea typeface="Century Gothic" charset="0"/>
              <a:cs typeface="Century Gothic" charset="0"/>
            </a:endParaRPr>
          </a:p>
          <a:p>
            <a:endParaRPr lang="en-US" sz="4000" b="1" dirty="0">
              <a:ea typeface="Century Gothic" charset="0"/>
              <a:cs typeface="Century Gothic" charset="0"/>
            </a:endParaRPr>
          </a:p>
          <a:p>
            <a:endParaRPr lang="en-US" dirty="0"/>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
        <p:nvSpPr>
          <p:cNvPr id="7" name="Text Placeholder 6"/>
          <p:cNvSpPr>
            <a:spLocks noGrp="1"/>
          </p:cNvSpPr>
          <p:nvPr>
            <p:ph type="body" sz="quarter" idx="13"/>
          </p:nvPr>
        </p:nvSpPr>
        <p:spPr/>
        <p:txBody>
          <a:bodyPr/>
          <a:lstStyle/>
          <a:p>
            <a:endParaRPr lang="en-US"/>
          </a:p>
        </p:txBody>
      </p:sp>
      <p:sp>
        <p:nvSpPr>
          <p:cNvPr id="8" name="Text Placeholder 7"/>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27252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idx="4294967295"/>
          </p:nvPr>
        </p:nvSpPr>
        <p:spPr>
          <a:xfrm>
            <a:off x="2035970" y="308240"/>
            <a:ext cx="9394030" cy="606317"/>
          </a:xfrm>
          <a:prstGeom prst="rect">
            <a:avLst/>
          </a:prstGeom>
        </p:spPr>
        <p:txBody>
          <a:bodyPr/>
          <a:lstStyle/>
          <a:p>
            <a:r>
              <a:rPr lang="en-US" altLang="en-US" sz="3600" b="1" dirty="0">
                <a:solidFill>
                  <a:schemeClr val="bg1">
                    <a:lumMod val="50000"/>
                  </a:schemeClr>
                </a:solidFill>
                <a:ea typeface="Century Gothic" charset="0"/>
                <a:cs typeface="Century Gothic" charset="0"/>
              </a:rPr>
              <a:t>Utah Pathways Process</a:t>
            </a:r>
            <a:endParaRPr lang="en-US" altLang="en-US" sz="2000" b="1" dirty="0">
              <a:solidFill>
                <a:schemeClr val="bg1">
                  <a:lumMod val="50000"/>
                </a:schemeClr>
              </a:solidFill>
              <a:ea typeface="Century Gothic" charset="0"/>
              <a:cs typeface="Century Gothic" charset="0"/>
            </a:endParaRPr>
          </a:p>
        </p:txBody>
      </p:sp>
      <p:sp>
        <p:nvSpPr>
          <p:cNvPr id="9" name="Rectangle 8"/>
          <p:cNvSpPr/>
          <p:nvPr/>
        </p:nvSpPr>
        <p:spPr>
          <a:xfrm>
            <a:off x="2209800" y="1447800"/>
            <a:ext cx="2514600" cy="1447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Form Groups</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Identify Content</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Complete Initial Proposal Doc</a:t>
            </a:r>
          </a:p>
        </p:txBody>
      </p:sp>
      <p:sp>
        <p:nvSpPr>
          <p:cNvPr id="13" name="TextBox 12"/>
          <p:cNvSpPr txBox="1"/>
          <p:nvPr/>
        </p:nvSpPr>
        <p:spPr>
          <a:xfrm>
            <a:off x="1951493" y="2895600"/>
            <a:ext cx="5631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entury Gothic" charset="0"/>
                <a:ea typeface="Century Gothic" charset="0"/>
                <a:cs typeface="Century Gothic" charset="0"/>
              </a:rPr>
              <a:t>July</a:t>
            </a:r>
          </a:p>
        </p:txBody>
      </p:sp>
      <p:sp>
        <p:nvSpPr>
          <p:cNvPr id="17" name="TextBox 16"/>
          <p:cNvSpPr txBox="1"/>
          <p:nvPr/>
        </p:nvSpPr>
        <p:spPr>
          <a:xfrm>
            <a:off x="4508122" y="2895600"/>
            <a:ext cx="5631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Dec</a:t>
            </a:r>
          </a:p>
        </p:txBody>
      </p:sp>
      <p:sp>
        <p:nvSpPr>
          <p:cNvPr id="18" name="TextBox 17"/>
          <p:cNvSpPr txBox="1"/>
          <p:nvPr/>
        </p:nvSpPr>
        <p:spPr>
          <a:xfrm>
            <a:off x="7158842" y="2901886"/>
            <a:ext cx="5631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Apr</a:t>
            </a:r>
          </a:p>
        </p:txBody>
      </p:sp>
      <p:sp>
        <p:nvSpPr>
          <p:cNvPr id="19" name="TextBox 18"/>
          <p:cNvSpPr txBox="1"/>
          <p:nvPr/>
        </p:nvSpPr>
        <p:spPr>
          <a:xfrm>
            <a:off x="9809562" y="2901885"/>
            <a:ext cx="5631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Aug</a:t>
            </a:r>
          </a:p>
        </p:txBody>
      </p:sp>
      <p:sp>
        <p:nvSpPr>
          <p:cNvPr id="20" name="Rectangle 19"/>
          <p:cNvSpPr/>
          <p:nvPr/>
        </p:nvSpPr>
        <p:spPr>
          <a:xfrm>
            <a:off x="4851021" y="1447800"/>
            <a:ext cx="2514600" cy="1447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Develop Content Depth</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Curricular Integration Plan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Recruit Core Faculty</a:t>
            </a:r>
          </a:p>
        </p:txBody>
      </p:sp>
      <p:sp>
        <p:nvSpPr>
          <p:cNvPr id="21" name="Rectangle 20"/>
          <p:cNvSpPr/>
          <p:nvPr/>
        </p:nvSpPr>
        <p:spPr>
          <a:xfrm>
            <a:off x="7492242" y="1447800"/>
            <a:ext cx="2514600" cy="1447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Develop MS1 Curriculum</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Develop Pilots for MS2-MS4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Recruit Core Faculty &amp; Students</a:t>
            </a:r>
          </a:p>
        </p:txBody>
      </p:sp>
      <p:sp>
        <p:nvSpPr>
          <p:cNvPr id="22" name="Rectangle 21"/>
          <p:cNvSpPr/>
          <p:nvPr/>
        </p:nvSpPr>
        <p:spPr>
          <a:xfrm>
            <a:off x="2227082" y="5181601"/>
            <a:ext cx="1905000" cy="3428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MS1 Operation</a:t>
            </a:r>
          </a:p>
        </p:txBody>
      </p:sp>
      <p:sp>
        <p:nvSpPr>
          <p:cNvPr id="23" name="Rectangle 22"/>
          <p:cNvSpPr/>
          <p:nvPr/>
        </p:nvSpPr>
        <p:spPr>
          <a:xfrm>
            <a:off x="4188002" y="5181601"/>
            <a:ext cx="1905000" cy="3428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MS1 Operation</a:t>
            </a:r>
          </a:p>
        </p:txBody>
      </p:sp>
      <p:sp>
        <p:nvSpPr>
          <p:cNvPr id="24" name="Rectangle 23"/>
          <p:cNvSpPr/>
          <p:nvPr/>
        </p:nvSpPr>
        <p:spPr>
          <a:xfrm>
            <a:off x="6148922" y="5181601"/>
            <a:ext cx="1905000" cy="3428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MS1 Operation</a:t>
            </a:r>
          </a:p>
        </p:txBody>
      </p:sp>
      <p:sp>
        <p:nvSpPr>
          <p:cNvPr id="26" name="Rectangle 25"/>
          <p:cNvSpPr/>
          <p:nvPr/>
        </p:nvSpPr>
        <p:spPr>
          <a:xfrm>
            <a:off x="8098058" y="5181601"/>
            <a:ext cx="1905000" cy="3428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MS1 Operation</a:t>
            </a:r>
          </a:p>
        </p:txBody>
      </p:sp>
      <p:sp>
        <p:nvSpPr>
          <p:cNvPr id="27" name="Rectangle 26"/>
          <p:cNvSpPr/>
          <p:nvPr/>
        </p:nvSpPr>
        <p:spPr>
          <a:xfrm>
            <a:off x="2227082" y="4800601"/>
            <a:ext cx="1905000" cy="3428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MS2 Pilot</a:t>
            </a:r>
          </a:p>
        </p:txBody>
      </p:sp>
      <p:sp>
        <p:nvSpPr>
          <p:cNvPr id="28" name="Rectangle 27"/>
          <p:cNvSpPr/>
          <p:nvPr/>
        </p:nvSpPr>
        <p:spPr>
          <a:xfrm>
            <a:off x="2227082" y="4419601"/>
            <a:ext cx="1905000" cy="3428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MS3 Pilot</a:t>
            </a:r>
          </a:p>
        </p:txBody>
      </p:sp>
      <p:sp>
        <p:nvSpPr>
          <p:cNvPr id="29" name="Rectangle 28"/>
          <p:cNvSpPr/>
          <p:nvPr/>
        </p:nvSpPr>
        <p:spPr>
          <a:xfrm>
            <a:off x="2227082" y="4038601"/>
            <a:ext cx="1905000" cy="3428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MS4 Pilot</a:t>
            </a:r>
          </a:p>
        </p:txBody>
      </p:sp>
      <p:sp>
        <p:nvSpPr>
          <p:cNvPr id="31" name="Rectangle 30"/>
          <p:cNvSpPr/>
          <p:nvPr/>
        </p:nvSpPr>
        <p:spPr>
          <a:xfrm>
            <a:off x="4188002" y="4800600"/>
            <a:ext cx="1905000" cy="3428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MS2 Operation</a:t>
            </a:r>
          </a:p>
        </p:txBody>
      </p:sp>
      <p:sp>
        <p:nvSpPr>
          <p:cNvPr id="32" name="Rectangle 31"/>
          <p:cNvSpPr/>
          <p:nvPr/>
        </p:nvSpPr>
        <p:spPr>
          <a:xfrm>
            <a:off x="6148922" y="4800600"/>
            <a:ext cx="1905000" cy="3428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entury Gothic" charset="0"/>
                <a:ea typeface="Century Gothic" charset="0"/>
                <a:cs typeface="Century Gothic" charset="0"/>
              </a:rPr>
              <a:t>MS2 </a:t>
            </a: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Operation</a:t>
            </a:r>
          </a:p>
        </p:txBody>
      </p:sp>
      <p:sp>
        <p:nvSpPr>
          <p:cNvPr id="33" name="Rectangle 32"/>
          <p:cNvSpPr/>
          <p:nvPr/>
        </p:nvSpPr>
        <p:spPr>
          <a:xfrm>
            <a:off x="8098058" y="4800600"/>
            <a:ext cx="1905000" cy="3428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entury Gothic" charset="0"/>
                <a:ea typeface="Century Gothic" charset="0"/>
                <a:cs typeface="Century Gothic" charset="0"/>
              </a:rPr>
              <a:t>MS2 </a:t>
            </a: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Operation</a:t>
            </a:r>
          </a:p>
        </p:txBody>
      </p:sp>
      <p:sp>
        <p:nvSpPr>
          <p:cNvPr id="34" name="Rectangle 33"/>
          <p:cNvSpPr/>
          <p:nvPr/>
        </p:nvSpPr>
        <p:spPr>
          <a:xfrm>
            <a:off x="6155207" y="4419599"/>
            <a:ext cx="1905000" cy="3428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MS3 Operation</a:t>
            </a:r>
          </a:p>
        </p:txBody>
      </p:sp>
      <p:sp>
        <p:nvSpPr>
          <p:cNvPr id="35" name="Rectangle 34"/>
          <p:cNvSpPr/>
          <p:nvPr/>
        </p:nvSpPr>
        <p:spPr>
          <a:xfrm>
            <a:off x="8098058" y="4419599"/>
            <a:ext cx="1905000" cy="3428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MS3 Operation</a:t>
            </a:r>
          </a:p>
        </p:txBody>
      </p:sp>
      <p:sp>
        <p:nvSpPr>
          <p:cNvPr id="36" name="Rectangle 35"/>
          <p:cNvSpPr/>
          <p:nvPr/>
        </p:nvSpPr>
        <p:spPr>
          <a:xfrm>
            <a:off x="8098058" y="4038598"/>
            <a:ext cx="1905000" cy="3428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MS4 Operation</a:t>
            </a:r>
          </a:p>
        </p:txBody>
      </p:sp>
      <p:sp>
        <p:nvSpPr>
          <p:cNvPr id="37" name="Rectangle 36"/>
          <p:cNvSpPr/>
          <p:nvPr/>
        </p:nvSpPr>
        <p:spPr>
          <a:xfrm>
            <a:off x="4188789" y="4419599"/>
            <a:ext cx="1905000" cy="3428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MS3 Pilot</a:t>
            </a:r>
          </a:p>
        </p:txBody>
      </p:sp>
      <p:sp>
        <p:nvSpPr>
          <p:cNvPr id="38" name="Rectangle 37"/>
          <p:cNvSpPr/>
          <p:nvPr/>
        </p:nvSpPr>
        <p:spPr>
          <a:xfrm>
            <a:off x="4188002" y="4038598"/>
            <a:ext cx="1905000" cy="3428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MS4 Pilot</a:t>
            </a:r>
          </a:p>
        </p:txBody>
      </p:sp>
      <p:sp>
        <p:nvSpPr>
          <p:cNvPr id="39" name="Rectangle 38"/>
          <p:cNvSpPr/>
          <p:nvPr/>
        </p:nvSpPr>
        <p:spPr>
          <a:xfrm>
            <a:off x="6137138" y="4038598"/>
            <a:ext cx="1905000" cy="3428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MS4 Pilot</a:t>
            </a:r>
          </a:p>
        </p:txBody>
      </p:sp>
      <p:sp>
        <p:nvSpPr>
          <p:cNvPr id="40" name="TextBox 39"/>
          <p:cNvSpPr txBox="1"/>
          <p:nvPr/>
        </p:nvSpPr>
        <p:spPr>
          <a:xfrm>
            <a:off x="2209800" y="5565909"/>
            <a:ext cx="192228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entury Gothic" charset="0"/>
                <a:ea typeface="Century Gothic" charset="0"/>
                <a:cs typeface="Century Gothic" charset="0"/>
              </a:rPr>
              <a:t>2017 – 2018 </a:t>
            </a:r>
          </a:p>
        </p:txBody>
      </p:sp>
      <p:sp>
        <p:nvSpPr>
          <p:cNvPr id="41" name="TextBox 40"/>
          <p:cNvSpPr txBox="1"/>
          <p:nvPr/>
        </p:nvSpPr>
        <p:spPr>
          <a:xfrm>
            <a:off x="4188002" y="5565909"/>
            <a:ext cx="1905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2018 – 2019 </a:t>
            </a:r>
          </a:p>
        </p:txBody>
      </p:sp>
      <p:sp>
        <p:nvSpPr>
          <p:cNvPr id="42" name="TextBox 41"/>
          <p:cNvSpPr txBox="1"/>
          <p:nvPr/>
        </p:nvSpPr>
        <p:spPr>
          <a:xfrm>
            <a:off x="6148922" y="5565909"/>
            <a:ext cx="1905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entury Gothic" charset="0"/>
                <a:ea typeface="Century Gothic" charset="0"/>
                <a:cs typeface="Century Gothic" charset="0"/>
              </a:rPr>
              <a:t>2019 – 2020 </a:t>
            </a:r>
            <a:endParaRPr kumimoji="0" lang="en-US" sz="1400" b="1"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43" name="TextBox 42"/>
          <p:cNvSpPr txBox="1"/>
          <p:nvPr/>
        </p:nvSpPr>
        <p:spPr>
          <a:xfrm>
            <a:off x="8098058" y="5565909"/>
            <a:ext cx="1905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2020 - 2021</a:t>
            </a:r>
          </a:p>
        </p:txBody>
      </p:sp>
    </p:spTree>
    <p:extLst>
      <p:ext uri="{BB962C8B-B14F-4D97-AF65-F5344CB8AC3E}">
        <p14:creationId xmlns:p14="http://schemas.microsoft.com/office/powerpoint/2010/main" val="267678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D002C4D1-0ED2-424F-BC86-D1C99998B8F1}"/>
              </a:ext>
            </a:extLst>
          </p:cNvPr>
          <p:cNvGraphicFramePr>
            <a:graphicFrameLocks noGrp="1"/>
          </p:cNvGraphicFramePr>
          <p:nvPr>
            <p:ph sz="half" idx="1"/>
          </p:nvPr>
        </p:nvGraphicFramePr>
        <p:xfrm>
          <a:off x="456070" y="855112"/>
          <a:ext cx="11586158" cy="5199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32832F96-3543-6340-9BDB-76E23B2230BB}"/>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D58999C-6A9C-E74E-9F25-3C34D9F70629}"/>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3EC34D5F-470B-EB47-B410-2E2D33562E6F}"/>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10BB4983-E55A-844E-ABFD-76453D293827}"/>
              </a:ext>
            </a:extLst>
          </p:cNvPr>
          <p:cNvSpPr>
            <a:spLocks noGrp="1"/>
          </p:cNvSpPr>
          <p:nvPr>
            <p:ph type="body" sz="quarter" idx="15"/>
          </p:nvPr>
        </p:nvSpPr>
        <p:spPr/>
        <p:txBody>
          <a:bodyPr/>
          <a:lstStyle/>
          <a:p>
            <a:r>
              <a:rPr lang="en-US" dirty="0"/>
              <a:t>https://</a:t>
            </a:r>
            <a:r>
              <a:rPr lang="en-US" dirty="0" err="1"/>
              <a:t>medicine.utah.edu</a:t>
            </a:r>
            <a:r>
              <a:rPr lang="en-US" dirty="0"/>
              <a:t>/programs/md/curriculum/pathways</a:t>
            </a:r>
          </a:p>
        </p:txBody>
      </p:sp>
      <p:sp>
        <p:nvSpPr>
          <p:cNvPr id="9" name="Title 1">
            <a:extLst>
              <a:ext uri="{FF2B5EF4-FFF2-40B4-BE49-F238E27FC236}">
                <a16:creationId xmlns:a16="http://schemas.microsoft.com/office/drawing/2014/main" id="{80D91C0A-13F1-EA4F-8D5E-9A3C131E1DB0}"/>
              </a:ext>
            </a:extLst>
          </p:cNvPr>
          <p:cNvSpPr>
            <a:spLocks noGrp="1"/>
          </p:cNvSpPr>
          <p:nvPr>
            <p:ph type="title"/>
          </p:nvPr>
        </p:nvSpPr>
        <p:spPr>
          <a:xfrm>
            <a:off x="539750" y="578734"/>
            <a:ext cx="11106150" cy="549537"/>
          </a:xfrm>
        </p:spPr>
        <p:txBody>
          <a:bodyPr/>
          <a:lstStyle/>
          <a:p>
            <a:r>
              <a:rPr lang="en-US" dirty="0"/>
              <a:t>Health Promotion and Integrative Health</a:t>
            </a:r>
          </a:p>
        </p:txBody>
      </p:sp>
    </p:spTree>
    <p:extLst>
      <p:ext uri="{BB962C8B-B14F-4D97-AF65-F5344CB8AC3E}">
        <p14:creationId xmlns:p14="http://schemas.microsoft.com/office/powerpoint/2010/main" val="249633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4-year Overview</a:t>
            </a:r>
          </a:p>
        </p:txBody>
      </p:sp>
      <p:graphicFrame>
        <p:nvGraphicFramePr>
          <p:cNvPr id="12" name="Content Placeholder 11"/>
          <p:cNvGraphicFramePr>
            <a:graphicFrameLocks noGrp="1"/>
          </p:cNvGraphicFramePr>
          <p:nvPr>
            <p:ph sz="half" idx="1"/>
          </p:nvPr>
        </p:nvGraphicFramePr>
        <p:xfrm>
          <a:off x="1693094" y="1199819"/>
          <a:ext cx="9116962" cy="5300472"/>
        </p:xfrm>
        <a:graphic>
          <a:graphicData uri="http://schemas.openxmlformats.org/drawingml/2006/table">
            <a:tbl>
              <a:tblPr firstRow="1" bandRow="1">
                <a:tableStyleId>{5DA37D80-6434-44D0-A028-1B22A696006F}</a:tableStyleId>
              </a:tblPr>
              <a:tblGrid>
                <a:gridCol w="773544">
                  <a:extLst>
                    <a:ext uri="{9D8B030D-6E8A-4147-A177-3AD203B41FA5}">
                      <a16:colId xmlns:a16="http://schemas.microsoft.com/office/drawing/2014/main" val="20000"/>
                    </a:ext>
                  </a:extLst>
                </a:gridCol>
                <a:gridCol w="4171709">
                  <a:extLst>
                    <a:ext uri="{9D8B030D-6E8A-4147-A177-3AD203B41FA5}">
                      <a16:colId xmlns:a16="http://schemas.microsoft.com/office/drawing/2014/main" val="20001"/>
                    </a:ext>
                  </a:extLst>
                </a:gridCol>
                <a:gridCol w="4171709">
                  <a:extLst>
                    <a:ext uri="{9D8B030D-6E8A-4147-A177-3AD203B41FA5}">
                      <a16:colId xmlns:a16="http://schemas.microsoft.com/office/drawing/2014/main" val="20002"/>
                    </a:ext>
                  </a:extLst>
                </a:gridCol>
              </a:tblGrid>
              <a:tr h="381000">
                <a:tc>
                  <a:txBody>
                    <a:bodyPr/>
                    <a:lstStyle/>
                    <a:p>
                      <a:endParaRPr lang="en-US" sz="1500" dirty="0">
                        <a:latin typeface="Century Gothic" panose="020B0502020202020204" pitchFamily="34" charset="0"/>
                      </a:endParaRPr>
                    </a:p>
                  </a:txBody>
                  <a:tcPr marL="76200" marR="76200" marT="38100" marB="38100"/>
                </a:tc>
                <a:tc>
                  <a:txBody>
                    <a:bodyPr/>
                    <a:lstStyle/>
                    <a:p>
                      <a:pPr algn="l"/>
                      <a:r>
                        <a:rPr lang="en-US" sz="2000" dirty="0">
                          <a:latin typeface="Century Gothic" panose="020B0502020202020204" pitchFamily="34" charset="0"/>
                        </a:rPr>
                        <a:t>Fall</a:t>
                      </a:r>
                    </a:p>
                  </a:txBody>
                  <a:tcPr marL="76200" marR="76200" marT="38100" marB="38100"/>
                </a:tc>
                <a:tc>
                  <a:txBody>
                    <a:bodyPr/>
                    <a:lstStyle/>
                    <a:p>
                      <a:pPr algn="l"/>
                      <a:r>
                        <a:rPr lang="en-US" sz="2000" dirty="0">
                          <a:latin typeface="Century Gothic" panose="020B0502020202020204" pitchFamily="34" charset="0"/>
                        </a:rPr>
                        <a:t>Spring</a:t>
                      </a:r>
                    </a:p>
                  </a:txBody>
                  <a:tcPr marL="76200" marR="76200" marT="38100" marB="38100"/>
                </a:tc>
                <a:extLst>
                  <a:ext uri="{0D108BD9-81ED-4DB2-BD59-A6C34878D82A}">
                    <a16:rowId xmlns:a16="http://schemas.microsoft.com/office/drawing/2014/main" val="10000"/>
                  </a:ext>
                </a:extLst>
              </a:tr>
              <a:tr h="1524000">
                <a:tc>
                  <a:txBody>
                    <a:bodyPr/>
                    <a:lstStyle/>
                    <a:p>
                      <a:r>
                        <a:rPr lang="en-US" sz="2000" b="1" dirty="0">
                          <a:latin typeface="Century Gothic" panose="020B0502020202020204" pitchFamily="34" charset="0"/>
                        </a:rPr>
                        <a:t>MS1</a:t>
                      </a:r>
                      <a:endParaRPr lang="en-US" sz="2000" b="1" dirty="0">
                        <a:solidFill>
                          <a:srgbClr val="A31527"/>
                        </a:solidFill>
                        <a:latin typeface="Century Gothic" panose="020B0502020202020204" pitchFamily="34" charset="0"/>
                      </a:endParaRPr>
                    </a:p>
                  </a:txBody>
                  <a:tcPr marL="76200" marR="76200" marT="38100" marB="38100"/>
                </a:tc>
                <a:tc>
                  <a:txBody>
                    <a:bodyPr/>
                    <a:lstStyle/>
                    <a:p>
                      <a:pPr marL="0" indent="0">
                        <a:buFont typeface="Arial" charset="0"/>
                        <a:buNone/>
                      </a:pPr>
                      <a:r>
                        <a:rPr lang="en-US" sz="2000" dirty="0">
                          <a:latin typeface="Century Gothic" panose="020B0502020202020204" pitchFamily="34" charset="0"/>
                        </a:rPr>
                        <a:t>Foundations of Health </a:t>
                      </a:r>
                    </a:p>
                    <a:p>
                      <a:pPr marL="0" indent="0">
                        <a:buFont typeface="Arial" charset="0"/>
                        <a:buNone/>
                      </a:pPr>
                      <a:r>
                        <a:rPr lang="en-US" sz="1500" b="1" dirty="0">
                          <a:latin typeface="Century Gothic" panose="020B0502020202020204" pitchFamily="34" charset="0"/>
                        </a:rPr>
                        <a:t>FPMD 7810</a:t>
                      </a:r>
                    </a:p>
                  </a:txBody>
                  <a:tcPr marL="76200" marR="76200" marT="38100" marB="38100"/>
                </a:tc>
                <a:tc>
                  <a:txBody>
                    <a:bodyPr/>
                    <a:lstStyle/>
                    <a:p>
                      <a:pPr marL="0" marR="0" indent="0" algn="l" defTabSz="731502" rtl="0" eaLnBrk="1" fontAlgn="auto" latinLnBrk="0" hangingPunct="1">
                        <a:lnSpc>
                          <a:spcPct val="100000"/>
                        </a:lnSpc>
                        <a:spcBef>
                          <a:spcPts val="0"/>
                        </a:spcBef>
                        <a:spcAft>
                          <a:spcPts val="0"/>
                        </a:spcAft>
                        <a:buClrTx/>
                        <a:buSzTx/>
                        <a:buFontTx/>
                        <a:buNone/>
                        <a:tabLst/>
                        <a:defRPr/>
                      </a:pPr>
                      <a:r>
                        <a:rPr lang="en-US" sz="2000" dirty="0">
                          <a:latin typeface="Century Gothic" panose="020B0502020202020204" pitchFamily="34" charset="0"/>
                        </a:rPr>
                        <a:t>Principles of Integrative Medicine</a:t>
                      </a:r>
                    </a:p>
                    <a:p>
                      <a:pPr marL="0" marR="0" lvl="0" indent="0" algn="l" defTabSz="731520" rtl="0" eaLnBrk="1" fontAlgn="auto" latinLnBrk="0" hangingPunct="1">
                        <a:lnSpc>
                          <a:spcPct val="100000"/>
                        </a:lnSpc>
                        <a:spcBef>
                          <a:spcPts val="0"/>
                        </a:spcBef>
                        <a:spcAft>
                          <a:spcPts val="0"/>
                        </a:spcAft>
                        <a:buClrTx/>
                        <a:buSzTx/>
                        <a:buFont typeface="Arial" charset="0"/>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FPMD 7811</a:t>
                      </a:r>
                    </a:p>
                    <a:p>
                      <a:pPr marL="0" marR="0" indent="0" algn="l" defTabSz="731502" rtl="0" eaLnBrk="1" fontAlgn="auto" latinLnBrk="0" hangingPunct="1">
                        <a:lnSpc>
                          <a:spcPct val="100000"/>
                        </a:lnSpc>
                        <a:spcBef>
                          <a:spcPts val="0"/>
                        </a:spcBef>
                        <a:spcAft>
                          <a:spcPts val="0"/>
                        </a:spcAft>
                        <a:buClrTx/>
                        <a:buSzTx/>
                        <a:buFont typeface="Arial" charset="0"/>
                        <a:buNone/>
                        <a:tabLst/>
                        <a:defRPr/>
                      </a:pPr>
                      <a:endParaRPr lang="en-US" sz="2000" dirty="0">
                        <a:latin typeface="Century Gothic" panose="020B0502020202020204" pitchFamily="34" charset="0"/>
                      </a:endParaRPr>
                    </a:p>
                    <a:p>
                      <a:pPr marL="0" marR="0" indent="0" algn="l" defTabSz="731502" rtl="0" eaLnBrk="1" fontAlgn="auto" latinLnBrk="0" hangingPunct="1">
                        <a:lnSpc>
                          <a:spcPct val="100000"/>
                        </a:lnSpc>
                        <a:spcBef>
                          <a:spcPts val="0"/>
                        </a:spcBef>
                        <a:spcAft>
                          <a:spcPts val="0"/>
                        </a:spcAft>
                        <a:buClrTx/>
                        <a:buSzTx/>
                        <a:buFont typeface="Arial" charset="0"/>
                        <a:buNone/>
                        <a:tabLst/>
                        <a:defRPr/>
                      </a:pPr>
                      <a:r>
                        <a:rPr lang="en-US" sz="2000" dirty="0">
                          <a:latin typeface="Century Gothic" panose="020B0502020202020204" pitchFamily="34" charset="0"/>
                        </a:rPr>
                        <a:t>Independent projects (through</a:t>
                      </a:r>
                      <a:r>
                        <a:rPr lang="en-US" sz="2000" baseline="0" dirty="0">
                          <a:latin typeface="Century Gothic" panose="020B0502020202020204" pitchFamily="34" charset="0"/>
                        </a:rPr>
                        <a:t> </a:t>
                      </a:r>
                      <a:r>
                        <a:rPr lang="en-US" sz="2000" dirty="0">
                          <a:latin typeface="Century Gothic" panose="020B0502020202020204" pitchFamily="34" charset="0"/>
                        </a:rPr>
                        <a:t>Summer) </a:t>
                      </a:r>
                    </a:p>
                  </a:txBody>
                  <a:tcPr marL="76200" marR="76200" marT="38100" marB="38100"/>
                </a:tc>
                <a:extLst>
                  <a:ext uri="{0D108BD9-81ED-4DB2-BD59-A6C34878D82A}">
                    <a16:rowId xmlns:a16="http://schemas.microsoft.com/office/drawing/2014/main" val="10001"/>
                  </a:ext>
                </a:extLst>
              </a:tr>
              <a:tr h="1193800">
                <a:tc>
                  <a:txBody>
                    <a:bodyPr/>
                    <a:lstStyle/>
                    <a:p>
                      <a:r>
                        <a:rPr lang="en-US" sz="2000" b="1" dirty="0">
                          <a:latin typeface="Century Gothic" panose="020B0502020202020204" pitchFamily="34" charset="0"/>
                        </a:rPr>
                        <a:t>MS2</a:t>
                      </a:r>
                      <a:endParaRPr lang="en-US" sz="2000" b="1" dirty="0">
                        <a:solidFill>
                          <a:srgbClr val="A31527"/>
                        </a:solidFill>
                        <a:latin typeface="Century Gothic" panose="020B0502020202020204" pitchFamily="34" charset="0"/>
                      </a:endParaRPr>
                    </a:p>
                  </a:txBody>
                  <a:tcPr marL="76200" marR="76200" marT="38100" marB="38100"/>
                </a:tc>
                <a:tc>
                  <a:txBody>
                    <a:bodyPr/>
                    <a:lstStyle/>
                    <a:p>
                      <a:pPr marL="0" marR="0" lvl="0" indent="0" algn="l" defTabSz="731520" rtl="0" eaLnBrk="1" fontAlgn="auto" latinLnBrk="0" hangingPunct="1">
                        <a:lnSpc>
                          <a:spcPct val="100000"/>
                        </a:lnSpc>
                        <a:spcBef>
                          <a:spcPts val="0"/>
                        </a:spcBef>
                        <a:spcAft>
                          <a:spcPts val="0"/>
                        </a:spcAft>
                        <a:buClrTx/>
                        <a:buSzTx/>
                        <a:buFont typeface="Arial" charset="0"/>
                        <a:buNone/>
                        <a:tabLst/>
                        <a:defRPr/>
                      </a:pPr>
                      <a:r>
                        <a:rPr lang="en-US" sz="2000" dirty="0">
                          <a:latin typeface="Century Gothic" panose="020B0502020202020204" pitchFamily="34" charset="0"/>
                        </a:rPr>
                        <a:t>Resilience in Health Care </a:t>
                      </a:r>
                    </a:p>
                    <a:p>
                      <a:pPr marL="0" marR="0" lvl="0" indent="0" algn="l" defTabSz="731520" rtl="0" eaLnBrk="1" fontAlgn="auto" latinLnBrk="0" hangingPunct="1">
                        <a:lnSpc>
                          <a:spcPct val="100000"/>
                        </a:lnSpc>
                        <a:spcBef>
                          <a:spcPts val="0"/>
                        </a:spcBef>
                        <a:spcAft>
                          <a:spcPts val="0"/>
                        </a:spcAft>
                        <a:buClrTx/>
                        <a:buSzTx/>
                        <a:buFont typeface="Arial" charset="0"/>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FPMD 7812</a:t>
                      </a:r>
                    </a:p>
                    <a:p>
                      <a:pPr marL="0" marR="0" lvl="0" indent="0" algn="l" defTabSz="731520" rtl="0" eaLnBrk="1" fontAlgn="auto" latinLnBrk="0" hangingPunct="1">
                        <a:lnSpc>
                          <a:spcPct val="100000"/>
                        </a:lnSpc>
                        <a:spcBef>
                          <a:spcPts val="0"/>
                        </a:spcBef>
                        <a:spcAft>
                          <a:spcPts val="0"/>
                        </a:spcAft>
                        <a:buClrTx/>
                        <a:buSzTx/>
                        <a:buFontTx/>
                        <a:buNone/>
                        <a:tabLst/>
                        <a:defRPr/>
                      </a:pPr>
                      <a:endParaRPr lang="en-US" sz="2000" baseline="0" dirty="0">
                        <a:latin typeface="Century Gothic" panose="020B0502020202020204" pitchFamily="34" charset="0"/>
                      </a:endParaRPr>
                    </a:p>
                  </a:txBody>
                  <a:tcPr marL="76200" marR="76200" marT="38100" marB="38100"/>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dirty="0">
                          <a:latin typeface="Century Gothic" panose="020B0502020202020204" pitchFamily="34" charset="0"/>
                        </a:rPr>
                        <a:t>Health Behavior Change in Patients and Communities </a:t>
                      </a:r>
                    </a:p>
                    <a:p>
                      <a:pPr marL="0" marR="0" lvl="0" indent="0" algn="l" defTabSz="731520" rtl="0" eaLnBrk="1" fontAlgn="auto" latinLnBrk="0" hangingPunct="1">
                        <a:lnSpc>
                          <a:spcPct val="100000"/>
                        </a:lnSpc>
                        <a:spcBef>
                          <a:spcPts val="0"/>
                        </a:spcBef>
                        <a:spcAft>
                          <a:spcPts val="0"/>
                        </a:spcAft>
                        <a:buClrTx/>
                        <a:buSzTx/>
                        <a:buFontTx/>
                        <a:buNone/>
                        <a:tabLst/>
                        <a:defRPr/>
                      </a:pPr>
                      <a:r>
                        <a:rPr lang="en-US" sz="1500" b="1" dirty="0">
                          <a:latin typeface="Century Gothic" panose="020B0502020202020204" pitchFamily="34" charset="0"/>
                        </a:rPr>
                        <a:t>FPMD 7813</a:t>
                      </a:r>
                    </a:p>
                    <a:p>
                      <a:endParaRPr lang="en-US" sz="1700" dirty="0">
                        <a:latin typeface="Century Gothic" panose="020B0502020202020204" pitchFamily="34" charset="0"/>
                      </a:endParaRPr>
                    </a:p>
                  </a:txBody>
                  <a:tcPr marL="76200" marR="76200" marT="38100" marB="38100"/>
                </a:tc>
                <a:extLst>
                  <a:ext uri="{0D108BD9-81ED-4DB2-BD59-A6C34878D82A}">
                    <a16:rowId xmlns:a16="http://schemas.microsoft.com/office/drawing/2014/main" val="10002"/>
                  </a:ext>
                </a:extLst>
              </a:tr>
              <a:tr h="889000">
                <a:tc>
                  <a:txBody>
                    <a:bodyPr/>
                    <a:lstStyle/>
                    <a:p>
                      <a:r>
                        <a:rPr lang="en-US" sz="2000" b="1" dirty="0">
                          <a:latin typeface="Century Gothic" panose="020B0502020202020204" pitchFamily="34" charset="0"/>
                        </a:rPr>
                        <a:t>MS3</a:t>
                      </a:r>
                      <a:endParaRPr lang="en-US" sz="2000" b="1" dirty="0">
                        <a:solidFill>
                          <a:srgbClr val="A31527"/>
                        </a:solidFill>
                        <a:latin typeface="Century Gothic" panose="020B0502020202020204" pitchFamily="34" charset="0"/>
                      </a:endParaRPr>
                    </a:p>
                  </a:txBody>
                  <a:tcPr marL="76200" marR="76200" marT="38100" marB="38100"/>
                </a:tc>
                <a:tc gridSpan="2">
                  <a:txBody>
                    <a:bodyPr/>
                    <a:lstStyle/>
                    <a:p>
                      <a:pPr marL="0" marR="0" lvl="0" indent="0" algn="l" defTabSz="731502" rtl="0" eaLnBrk="1" fontAlgn="auto" latinLnBrk="0" hangingPunct="1">
                        <a:lnSpc>
                          <a:spcPct val="100000"/>
                        </a:lnSpc>
                        <a:spcBef>
                          <a:spcPts val="0"/>
                        </a:spcBef>
                        <a:spcAft>
                          <a:spcPts val="0"/>
                        </a:spcAft>
                        <a:buClrTx/>
                        <a:buSzTx/>
                        <a:buFontTx/>
                        <a:buNone/>
                        <a:tabLst/>
                        <a:defRPr/>
                      </a:pPr>
                      <a:r>
                        <a:rPr lang="en-US" sz="2000" dirty="0">
                          <a:latin typeface="Century Gothic" panose="020B0502020202020204" pitchFamily="34" charset="0"/>
                        </a:rPr>
                        <a:t>Clinical Applications of Health Promotion and Integrative Health</a:t>
                      </a:r>
                    </a:p>
                    <a:p>
                      <a:pPr marL="0" marR="0" lvl="0" indent="0" algn="l" defTabSz="731502" rtl="0" eaLnBrk="1" fontAlgn="auto" latinLnBrk="0" hangingPunct="1">
                        <a:lnSpc>
                          <a:spcPct val="100000"/>
                        </a:lnSpc>
                        <a:spcBef>
                          <a:spcPts val="0"/>
                        </a:spcBef>
                        <a:spcAft>
                          <a:spcPts val="0"/>
                        </a:spcAft>
                        <a:buClrTx/>
                        <a:buSzTx/>
                        <a:buFontTx/>
                        <a:buNone/>
                        <a:tabLst/>
                        <a:defRPr/>
                      </a:pPr>
                      <a:r>
                        <a:rPr lang="en-US" sz="1500" b="1" dirty="0">
                          <a:latin typeface="Century Gothic" panose="020B0502020202020204" pitchFamily="34" charset="0"/>
                        </a:rPr>
                        <a:t>FPMD 7814</a:t>
                      </a:r>
                    </a:p>
                    <a:p>
                      <a:pPr marL="0" marR="0" indent="0" algn="l" defTabSz="731502" rtl="0" eaLnBrk="1" fontAlgn="auto" latinLnBrk="0" hangingPunct="1">
                        <a:lnSpc>
                          <a:spcPct val="100000"/>
                        </a:lnSpc>
                        <a:spcBef>
                          <a:spcPts val="0"/>
                        </a:spcBef>
                        <a:spcAft>
                          <a:spcPts val="0"/>
                        </a:spcAft>
                        <a:buClrTx/>
                        <a:buSzTx/>
                        <a:buFontTx/>
                        <a:buNone/>
                        <a:tabLst/>
                        <a:defRPr/>
                      </a:pPr>
                      <a:endParaRPr lang="en-US" sz="1700" dirty="0">
                        <a:latin typeface="Century Gothic" panose="020B0502020202020204" pitchFamily="34" charset="0"/>
                      </a:endParaRPr>
                    </a:p>
                  </a:txBody>
                  <a:tcPr marL="76200" marR="76200" marT="38100" marB="38100"/>
                </a:tc>
                <a:tc hMerge="1">
                  <a:txBody>
                    <a:bodyPr/>
                    <a:lstStyle/>
                    <a:p>
                      <a:pPr marL="0" marR="0" indent="0" algn="l" defTabSz="731502" rtl="0" eaLnBrk="1" fontAlgn="auto" latinLnBrk="0" hangingPunct="1">
                        <a:lnSpc>
                          <a:spcPct val="100000"/>
                        </a:lnSpc>
                        <a:spcBef>
                          <a:spcPts val="0"/>
                        </a:spcBef>
                        <a:spcAft>
                          <a:spcPts val="0"/>
                        </a:spcAft>
                        <a:buClrTx/>
                        <a:buSzTx/>
                        <a:buFontTx/>
                        <a:buNone/>
                        <a:tabLst/>
                        <a:defRPr/>
                      </a:pPr>
                      <a:endParaRPr lang="en-US" sz="2000" dirty="0"/>
                    </a:p>
                  </a:txBody>
                  <a:tcPr/>
                </a:tc>
                <a:extLst>
                  <a:ext uri="{0D108BD9-81ED-4DB2-BD59-A6C34878D82A}">
                    <a16:rowId xmlns:a16="http://schemas.microsoft.com/office/drawing/2014/main" val="10003"/>
                  </a:ext>
                </a:extLst>
              </a:tr>
              <a:tr h="1007872">
                <a:tc>
                  <a:txBody>
                    <a:bodyPr/>
                    <a:lstStyle/>
                    <a:p>
                      <a:r>
                        <a:rPr lang="en-US" sz="2000" b="1" dirty="0">
                          <a:latin typeface="Century Gothic" panose="020B0502020202020204" pitchFamily="34" charset="0"/>
                        </a:rPr>
                        <a:t>MS4</a:t>
                      </a:r>
                      <a:endParaRPr lang="en-US" sz="2000" b="1" dirty="0">
                        <a:solidFill>
                          <a:srgbClr val="A31527"/>
                        </a:solidFill>
                        <a:latin typeface="Century Gothic" panose="020B0502020202020204" pitchFamily="34" charset="0"/>
                      </a:endParaRPr>
                    </a:p>
                  </a:txBody>
                  <a:tcPr marL="76200" marR="76200" marT="38100" marB="38100"/>
                </a:tc>
                <a:tc>
                  <a:txBody>
                    <a:bodyPr/>
                    <a:lstStyle/>
                    <a:p>
                      <a:pPr marL="0" marR="0" indent="0" algn="l" defTabSz="731502" rtl="0" eaLnBrk="1" fontAlgn="auto" latinLnBrk="0" hangingPunct="1">
                        <a:lnSpc>
                          <a:spcPct val="100000"/>
                        </a:lnSpc>
                        <a:spcBef>
                          <a:spcPts val="0"/>
                        </a:spcBef>
                        <a:spcAft>
                          <a:spcPts val="0"/>
                        </a:spcAft>
                        <a:buClrTx/>
                        <a:buSzTx/>
                        <a:buFontTx/>
                        <a:buNone/>
                        <a:tabLst/>
                        <a:defRPr/>
                      </a:pPr>
                      <a:r>
                        <a:rPr lang="en-US" sz="2000" b="0" dirty="0">
                          <a:latin typeface="Century Gothic" panose="020B0502020202020204" pitchFamily="34" charset="0"/>
                        </a:rPr>
                        <a:t>Electives</a:t>
                      </a:r>
                      <a:endParaRPr lang="en-US" sz="1700" b="0" dirty="0">
                        <a:latin typeface="Century Gothic" panose="020B0502020202020204" pitchFamily="34" charset="0"/>
                      </a:endParaRPr>
                    </a:p>
                  </a:txBody>
                  <a:tcPr marL="76200" marR="76200" marT="38100" marB="38100"/>
                </a:tc>
                <a:tc>
                  <a:txBody>
                    <a:bodyPr/>
                    <a:lstStyle/>
                    <a:p>
                      <a:r>
                        <a:rPr lang="en-US" sz="2000" dirty="0">
                          <a:latin typeface="Century Gothic" panose="020B0502020202020204" pitchFamily="34" charset="0"/>
                        </a:rPr>
                        <a:t>Capstone Presentation</a:t>
                      </a:r>
                      <a:endParaRPr lang="en-US" sz="1700" dirty="0">
                        <a:latin typeface="Century Gothic" panose="020B0502020202020204" pitchFamily="34" charset="0"/>
                      </a:endParaRPr>
                    </a:p>
                  </a:txBody>
                  <a:tcPr marL="76200" marR="76200" marT="38100" marB="38100"/>
                </a:tc>
                <a:extLst>
                  <a:ext uri="{0D108BD9-81ED-4DB2-BD59-A6C34878D82A}">
                    <a16:rowId xmlns:a16="http://schemas.microsoft.com/office/drawing/2014/main" val="10004"/>
                  </a:ext>
                </a:extLst>
              </a:tr>
            </a:tbl>
          </a:graphicData>
        </a:graphic>
      </p:graphicFrame>
      <p:sp>
        <p:nvSpPr>
          <p:cNvPr id="15" name="Text Placeholder 14"/>
          <p:cNvSpPr>
            <a:spLocks noGrp="1"/>
          </p:cNvSpPr>
          <p:nvPr>
            <p:ph type="body" sz="quarter" idx="11"/>
          </p:nvPr>
        </p:nvSpPr>
        <p:spPr/>
        <p:txBody>
          <a:bodyPr/>
          <a:lstStyle/>
          <a:p>
            <a:endParaRPr lang="en-US"/>
          </a:p>
        </p:txBody>
      </p:sp>
      <p:sp>
        <p:nvSpPr>
          <p:cNvPr id="16" name="Text Placeholder 15"/>
          <p:cNvSpPr>
            <a:spLocks noGrp="1"/>
          </p:cNvSpPr>
          <p:nvPr>
            <p:ph type="body" sz="quarter" idx="12"/>
          </p:nvPr>
        </p:nvSpPr>
        <p:spPr/>
        <p:txBody>
          <a:bodyPr/>
          <a:lstStyle/>
          <a:p>
            <a:endParaRPr lang="en-US"/>
          </a:p>
        </p:txBody>
      </p:sp>
      <p:sp>
        <p:nvSpPr>
          <p:cNvPr id="17" name="Text Placeholder 16"/>
          <p:cNvSpPr>
            <a:spLocks noGrp="1"/>
          </p:cNvSpPr>
          <p:nvPr>
            <p:ph type="body" sz="quarter" idx="13"/>
          </p:nvPr>
        </p:nvSpPr>
        <p:spPr/>
        <p:txBody>
          <a:bodyPr/>
          <a:lstStyle/>
          <a:p>
            <a:endParaRPr lang="en-US"/>
          </a:p>
        </p:txBody>
      </p:sp>
      <p:sp>
        <p:nvSpPr>
          <p:cNvPr id="18" name="Text Placeholder 17"/>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76703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B47FA3-9313-D044-90D1-013F7324DC03}"/>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0422EC1C-C990-8447-91B2-37C29F057621}"/>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37544A1A-00DF-E741-A4CC-D010C948F0F2}"/>
              </a:ext>
            </a:extLst>
          </p:cNvPr>
          <p:cNvSpPr>
            <a:spLocks noGrp="1"/>
          </p:cNvSpPr>
          <p:nvPr>
            <p:ph type="body" sz="quarter" idx="13"/>
          </p:nvPr>
        </p:nvSpPr>
        <p:spPr/>
        <p:txBody>
          <a:bodyPr/>
          <a:lstStyle/>
          <a:p>
            <a:endParaRPr lang="en-US"/>
          </a:p>
        </p:txBody>
      </p:sp>
      <p:graphicFrame>
        <p:nvGraphicFramePr>
          <p:cNvPr id="9" name="Table 9">
            <a:extLst>
              <a:ext uri="{FF2B5EF4-FFF2-40B4-BE49-F238E27FC236}">
                <a16:creationId xmlns:a16="http://schemas.microsoft.com/office/drawing/2014/main" id="{4F406820-0B69-3A4F-81BD-1AD79941BBBA}"/>
              </a:ext>
            </a:extLst>
          </p:cNvPr>
          <p:cNvGraphicFramePr>
            <a:graphicFrameLocks noGrp="1"/>
          </p:cNvGraphicFramePr>
          <p:nvPr>
            <p:ph sz="half" idx="15"/>
          </p:nvPr>
        </p:nvGraphicFramePr>
        <p:xfrm>
          <a:off x="2012435" y="591772"/>
          <a:ext cx="8414561" cy="5935475"/>
        </p:xfrm>
        <a:graphic>
          <a:graphicData uri="http://schemas.openxmlformats.org/drawingml/2006/table">
            <a:tbl>
              <a:tblPr firstRow="1" bandRow="1">
                <a:tableStyleId>{5C22544A-7EE6-4342-B048-85BDC9FD1C3A}</a:tableStyleId>
              </a:tblPr>
              <a:tblGrid>
                <a:gridCol w="1739920">
                  <a:extLst>
                    <a:ext uri="{9D8B030D-6E8A-4147-A177-3AD203B41FA5}">
                      <a16:colId xmlns:a16="http://schemas.microsoft.com/office/drawing/2014/main" val="1928486852"/>
                    </a:ext>
                  </a:extLst>
                </a:gridCol>
                <a:gridCol w="1573484">
                  <a:extLst>
                    <a:ext uri="{9D8B030D-6E8A-4147-A177-3AD203B41FA5}">
                      <a16:colId xmlns:a16="http://schemas.microsoft.com/office/drawing/2014/main" val="3351579054"/>
                    </a:ext>
                  </a:extLst>
                </a:gridCol>
                <a:gridCol w="1076625">
                  <a:extLst>
                    <a:ext uri="{9D8B030D-6E8A-4147-A177-3AD203B41FA5}">
                      <a16:colId xmlns:a16="http://schemas.microsoft.com/office/drawing/2014/main" val="1780200067"/>
                    </a:ext>
                  </a:extLst>
                </a:gridCol>
                <a:gridCol w="1695705">
                  <a:extLst>
                    <a:ext uri="{9D8B030D-6E8A-4147-A177-3AD203B41FA5}">
                      <a16:colId xmlns:a16="http://schemas.microsoft.com/office/drawing/2014/main" val="3627927049"/>
                    </a:ext>
                  </a:extLst>
                </a:gridCol>
                <a:gridCol w="2328827">
                  <a:extLst>
                    <a:ext uri="{9D8B030D-6E8A-4147-A177-3AD203B41FA5}">
                      <a16:colId xmlns:a16="http://schemas.microsoft.com/office/drawing/2014/main" val="4128449534"/>
                    </a:ext>
                  </a:extLst>
                </a:gridCol>
              </a:tblGrid>
              <a:tr h="1346200">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Food for Your Mood</a:t>
                      </a:r>
                    </a:p>
                  </a:txBody>
                  <a:tcPr marL="76200" marR="76200" marT="38100" marB="38100">
                    <a:solidFill>
                      <a:srgbClr val="EAEEF4"/>
                    </a:solidFill>
                  </a:tcPr>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Alzheimer’s Disease and Potential Therapies</a:t>
                      </a:r>
                    </a:p>
                    <a:p>
                      <a:endParaRPr lang="en-US" sz="1700" b="0" dirty="0">
                        <a:solidFill>
                          <a:sysClr val="windowText" lastClr="000000"/>
                        </a:solidFill>
                        <a:latin typeface="Century Gothic" panose="020B0502020202020204" pitchFamily="34" charset="0"/>
                      </a:endParaRPr>
                    </a:p>
                  </a:txBody>
                  <a:tcPr marL="76200" marR="76200" marT="38100" marB="38100">
                    <a:solidFill>
                      <a:srgbClr val="EAEEF4"/>
                    </a:solidFill>
                  </a:tcPr>
                </a:tc>
                <a:tc>
                  <a:txBody>
                    <a:bodyPr/>
                    <a:lstStyle/>
                    <a:p>
                      <a:r>
                        <a:rPr lang="en-US" sz="1700" b="0">
                          <a:solidFill>
                            <a:sysClr val="windowText" lastClr="000000"/>
                          </a:solidFill>
                          <a:latin typeface="Century Gothic" panose="020B0502020202020204" pitchFamily="34" charset="0"/>
                        </a:rPr>
                        <a:t> Music Therapy</a:t>
                      </a:r>
                      <a:endParaRPr lang="en-US" sz="1700" b="0" dirty="0">
                        <a:solidFill>
                          <a:sysClr val="windowText" lastClr="000000"/>
                        </a:solidFill>
                        <a:latin typeface="Century Gothic" panose="020B0502020202020204" pitchFamily="34" charset="0"/>
                      </a:endParaRPr>
                    </a:p>
                  </a:txBody>
                  <a:tcPr marL="76200" marR="76200" marT="38100" marB="38100">
                    <a:solidFill>
                      <a:srgbClr val="EAEEF4"/>
                    </a:solidFill>
                  </a:tcPr>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Narrative Medicine</a:t>
                      </a:r>
                    </a:p>
                    <a:p>
                      <a:endParaRPr lang="en-US" sz="1700" b="0" dirty="0">
                        <a:solidFill>
                          <a:sysClr val="windowText" lastClr="000000"/>
                        </a:solidFill>
                        <a:latin typeface="Century Gothic" panose="020B0502020202020204" pitchFamily="34" charset="0"/>
                      </a:endParaRPr>
                    </a:p>
                  </a:txBody>
                  <a:tcPr marL="76200" marR="76200" marT="38100" marB="38100">
                    <a:solidFill>
                      <a:srgbClr val="EAEEF4"/>
                    </a:solidFill>
                  </a:tcPr>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Into to Strength Training</a:t>
                      </a:r>
                    </a:p>
                    <a:p>
                      <a:endParaRPr lang="en-US" sz="1700" b="0" dirty="0">
                        <a:solidFill>
                          <a:sysClr val="windowText" lastClr="000000"/>
                        </a:solidFill>
                        <a:latin typeface="Century Gothic" panose="020B0502020202020204" pitchFamily="34" charset="0"/>
                      </a:endParaRPr>
                    </a:p>
                  </a:txBody>
                  <a:tcPr marL="76200" marR="76200" marT="38100" marB="38100">
                    <a:solidFill>
                      <a:srgbClr val="EAEEF4"/>
                    </a:solidFill>
                  </a:tcPr>
                </a:tc>
                <a:extLst>
                  <a:ext uri="{0D108BD9-81ED-4DB2-BD59-A6C34878D82A}">
                    <a16:rowId xmlns:a16="http://schemas.microsoft.com/office/drawing/2014/main" val="4237848137"/>
                  </a:ext>
                </a:extLst>
              </a:tr>
              <a:tr h="1078935">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Mindfulness</a:t>
                      </a: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Sleep and Memory</a:t>
                      </a:r>
                    </a:p>
                    <a:p>
                      <a:pPr marL="0" marR="0" lvl="0" indent="0" algn="l" defTabSz="548640" rtl="0" eaLnBrk="1" fontAlgn="auto" latinLnBrk="0" hangingPunct="1">
                        <a:lnSpc>
                          <a:spcPct val="100000"/>
                        </a:lnSpc>
                        <a:spcBef>
                          <a:spcPts val="0"/>
                        </a:spcBef>
                        <a:spcAft>
                          <a:spcPts val="0"/>
                        </a:spcAft>
                        <a:buClrTx/>
                        <a:buSzTx/>
                        <a:buFontTx/>
                        <a:buNone/>
                        <a:tabLst/>
                        <a:defRPr/>
                      </a:pPr>
                      <a:endParaRPr lang="en-US" sz="1700" b="0" dirty="0">
                        <a:latin typeface="Century Gothic" panose="020B0502020202020204" pitchFamily="34"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Breath</a:t>
                      </a:r>
                    </a:p>
                    <a:p>
                      <a:endParaRPr lang="en-US" sz="1700" b="0" dirty="0">
                        <a:latin typeface="Century Gothic" panose="020B0502020202020204" pitchFamily="34"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Nature and the Hospital Environment</a:t>
                      </a: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solidFill>
                            <a:srgbClr val="2D3B45"/>
                          </a:solidFill>
                          <a:effectLst/>
                          <a:latin typeface="Century Gothic" panose="020B0502020202020204" pitchFamily="34" charset="0"/>
                          <a:ea typeface="Times New Roman" panose="02020603050405020304" pitchFamily="18" charset="0"/>
                          <a:cs typeface="Times New Roman" panose="02020603050405020304" pitchFamily="18" charset="0"/>
                        </a:rPr>
                        <a:t>Environmental toxins </a:t>
                      </a:r>
                      <a:endParaRPr lang="en-US" sz="1700" b="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1700" b="0" dirty="0">
                        <a:latin typeface="Century Gothic" panose="020B0502020202020204" pitchFamily="34" charset="0"/>
                      </a:endParaRPr>
                    </a:p>
                  </a:txBody>
                  <a:tcPr marL="76200" marR="76200" marT="38100" marB="38100"/>
                </a:tc>
                <a:extLst>
                  <a:ext uri="{0D108BD9-81ED-4DB2-BD59-A6C34878D82A}">
                    <a16:rowId xmlns:a16="http://schemas.microsoft.com/office/drawing/2014/main" val="3472735034"/>
                  </a:ext>
                </a:extLst>
              </a:tr>
              <a:tr h="911670">
                <a:tc>
                  <a:txBody>
                    <a:bodyPr/>
                    <a:lstStyle/>
                    <a:p>
                      <a:pPr marL="0" marR="0">
                        <a:spcBef>
                          <a:spcPts val="0"/>
                        </a:spcBef>
                        <a:spcAft>
                          <a:spcPts val="0"/>
                        </a:spcAft>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Health Benefits of Meditative Practice</a:t>
                      </a: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Gratitude and Wellness</a:t>
                      </a:r>
                    </a:p>
                    <a:p>
                      <a:endParaRPr lang="en-US" sz="1700" b="0" dirty="0">
                        <a:latin typeface="Century Gothic" panose="020B0502020202020204" pitchFamily="34"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solidFill>
                            <a:srgbClr val="2D3B45"/>
                          </a:solidFill>
                          <a:effectLst/>
                          <a:latin typeface="Century Gothic" panose="020B0502020202020204" pitchFamily="34" charset="0"/>
                          <a:ea typeface="Times New Roman" panose="02020603050405020304" pitchFamily="18" charset="0"/>
                          <a:cs typeface="Times New Roman" panose="02020603050405020304" pitchFamily="18" charset="0"/>
                        </a:rPr>
                        <a:t>Gut Health </a:t>
                      </a:r>
                      <a:endParaRPr lang="en-US" sz="1700" b="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1700" b="0" dirty="0">
                        <a:latin typeface="Century Gothic" panose="020B0502020202020204" pitchFamily="34"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Acupuncture in Oncology</a:t>
                      </a:r>
                    </a:p>
                    <a:p>
                      <a:endParaRPr lang="en-US" sz="1700" b="0" dirty="0">
                        <a:latin typeface="Century Gothic" panose="020B0502020202020204" pitchFamily="34"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Relative Energy Deficiency</a:t>
                      </a:r>
                    </a:p>
                    <a:p>
                      <a:endParaRPr lang="en-US" sz="1700" b="0" dirty="0">
                        <a:latin typeface="Century Gothic" panose="020B0502020202020204" pitchFamily="34" charset="0"/>
                      </a:endParaRPr>
                    </a:p>
                  </a:txBody>
                  <a:tcPr marL="76200" marR="76200" marT="38100" marB="38100"/>
                </a:tc>
                <a:extLst>
                  <a:ext uri="{0D108BD9-81ED-4DB2-BD59-A6C34878D82A}">
                    <a16:rowId xmlns:a16="http://schemas.microsoft.com/office/drawing/2014/main" val="1727154617"/>
                  </a:ext>
                </a:extLst>
              </a:tr>
              <a:tr h="838200">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Intermittent Fasting</a:t>
                      </a:r>
                    </a:p>
                    <a:p>
                      <a:endParaRPr lang="en-US" sz="1700" b="0" dirty="0">
                        <a:latin typeface="Century Gothic" panose="020B0502020202020204" pitchFamily="34" charset="0"/>
                      </a:endParaRPr>
                    </a:p>
                  </a:txBody>
                  <a:tcPr marL="76200" marR="76200" marT="38100" marB="38100"/>
                </a:tc>
                <a:tc>
                  <a:txBody>
                    <a:bodyPr/>
                    <a:lstStyle/>
                    <a:p>
                      <a:pPr marL="0" marR="0">
                        <a:spcBef>
                          <a:spcPts val="0"/>
                        </a:spcBef>
                        <a:spcAft>
                          <a:spcPts val="0"/>
                        </a:spcAft>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Creative Aging</a:t>
                      </a:r>
                    </a:p>
                    <a:p>
                      <a:endParaRPr lang="en-US" sz="1700" b="0" dirty="0">
                        <a:latin typeface="Century Gothic" panose="020B0502020202020204" pitchFamily="34"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Yoga</a:t>
                      </a:r>
                    </a:p>
                    <a:p>
                      <a:endParaRPr lang="en-US" sz="1700" b="0" dirty="0">
                        <a:latin typeface="Century Gothic" panose="020B0502020202020204" pitchFamily="34"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Meditation</a:t>
                      </a:r>
                    </a:p>
                    <a:p>
                      <a:endParaRPr lang="en-US" sz="1700" b="0" dirty="0">
                        <a:latin typeface="Century Gothic" panose="020B0502020202020204" pitchFamily="34"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solidFill>
                            <a:srgbClr val="2D3B45"/>
                          </a:solidFill>
                          <a:effectLst/>
                          <a:latin typeface="Century Gothic" panose="020B0502020202020204" pitchFamily="34" charset="0"/>
                          <a:ea typeface="Times New Roman" panose="02020603050405020304" pitchFamily="18" charset="0"/>
                          <a:cs typeface="Times New Roman" panose="02020603050405020304" pitchFamily="18" charset="0"/>
                        </a:rPr>
                        <a:t>Gardening/green space and health</a:t>
                      </a:r>
                      <a:endParaRPr lang="en-US" sz="1700" b="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1700" b="0" dirty="0">
                        <a:latin typeface="Century Gothic" panose="020B0502020202020204" pitchFamily="34" charset="0"/>
                      </a:endParaRPr>
                    </a:p>
                  </a:txBody>
                  <a:tcPr marL="76200" marR="76200" marT="38100" marB="38100"/>
                </a:tc>
                <a:extLst>
                  <a:ext uri="{0D108BD9-81ED-4DB2-BD59-A6C34878D82A}">
                    <a16:rowId xmlns:a16="http://schemas.microsoft.com/office/drawing/2014/main" val="3728585574"/>
                  </a:ext>
                </a:extLst>
              </a:tr>
              <a:tr h="838200">
                <a:tc>
                  <a:txBody>
                    <a:bodyPr/>
                    <a:lstStyle/>
                    <a:p>
                      <a:pPr marL="0" marR="0">
                        <a:spcBef>
                          <a:spcPts val="0"/>
                        </a:spcBef>
                        <a:spcAft>
                          <a:spcPts val="0"/>
                        </a:spcAft>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Animal Assisted Therapy</a:t>
                      </a: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Circle of Life</a:t>
                      </a:r>
                    </a:p>
                    <a:p>
                      <a:endParaRPr lang="en-US" sz="1700" b="0" dirty="0">
                        <a:latin typeface="Century Gothic" panose="020B0502020202020204" pitchFamily="34"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Sleep</a:t>
                      </a:r>
                    </a:p>
                    <a:p>
                      <a:endParaRPr lang="en-US" sz="1700" b="0" dirty="0">
                        <a:latin typeface="Century Gothic" panose="020B0502020202020204" pitchFamily="34"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Adaptive Sport and Exercise</a:t>
                      </a: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solidFill>
                            <a:srgbClr val="2D3B45"/>
                          </a:solidFill>
                          <a:effectLst/>
                          <a:latin typeface="Century Gothic" panose="020B0502020202020204" pitchFamily="34" charset="0"/>
                          <a:ea typeface="Times New Roman" panose="02020603050405020304" pitchFamily="18" charset="0"/>
                          <a:cs typeface="Times New Roman" panose="02020603050405020304" pitchFamily="18" charset="0"/>
                        </a:rPr>
                        <a:t>Value of Nature on Health</a:t>
                      </a:r>
                      <a:endParaRPr lang="en-US" sz="1700" b="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1700" b="0" dirty="0">
                        <a:latin typeface="Century Gothic" panose="020B0502020202020204" pitchFamily="34" charset="0"/>
                      </a:endParaRPr>
                    </a:p>
                  </a:txBody>
                  <a:tcPr marL="76200" marR="76200" marT="38100" marB="38100"/>
                </a:tc>
                <a:extLst>
                  <a:ext uri="{0D108BD9-81ED-4DB2-BD59-A6C34878D82A}">
                    <a16:rowId xmlns:a16="http://schemas.microsoft.com/office/drawing/2014/main" val="2821012063"/>
                  </a:ext>
                </a:extLst>
              </a:tr>
              <a:tr h="866390">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solidFill>
                            <a:srgbClr val="2D3B45"/>
                          </a:solidFill>
                          <a:effectLst/>
                          <a:latin typeface="Century Gothic" panose="020B0502020202020204" pitchFamily="34" charset="0"/>
                          <a:ea typeface="Times New Roman" panose="02020603050405020304" pitchFamily="18" charset="0"/>
                          <a:cs typeface="Times New Roman" panose="02020603050405020304" pitchFamily="18" charset="0"/>
                        </a:rPr>
                        <a:t>Culinary Medicine </a:t>
                      </a:r>
                      <a:endParaRPr lang="en-US" sz="17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solidFill>
                            <a:srgbClr val="2D3B45"/>
                          </a:solidFill>
                          <a:effectLst/>
                          <a:latin typeface="Century Gothic" panose="020B0502020202020204" pitchFamily="34" charset="0"/>
                          <a:ea typeface="Times New Roman" panose="02020603050405020304" pitchFamily="18" charset="0"/>
                          <a:cs typeface="Times New Roman" panose="02020603050405020304" pitchFamily="18" charset="0"/>
                        </a:rPr>
                        <a:t>Books and Wellness</a:t>
                      </a:r>
                      <a:endParaRPr lang="en-US" sz="1700" b="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1700" b="0" dirty="0">
                        <a:latin typeface="Century Gothic" panose="020B0502020202020204" pitchFamily="34" charset="0"/>
                      </a:endParaRPr>
                    </a:p>
                  </a:txBody>
                  <a:tcPr marL="76200" marR="76200" marT="38100" marB="38100"/>
                </a:tc>
                <a:tc>
                  <a:txBody>
                    <a:bodyPr/>
                    <a:lstStyle/>
                    <a:p>
                      <a:r>
                        <a:rPr lang="en-US" sz="1700" b="0" dirty="0">
                          <a:latin typeface="Century Gothic" panose="020B0502020202020204" pitchFamily="34" charset="0"/>
                        </a:rPr>
                        <a:t>EMDR</a:t>
                      </a:r>
                    </a:p>
                  </a:txBody>
                  <a:tcPr marL="76200" marR="76200" marT="38100" marB="38100"/>
                </a:tc>
                <a:tc>
                  <a:txBody>
                    <a:bodyPr/>
                    <a:lstStyle/>
                    <a:p>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Forrest Bathing</a:t>
                      </a:r>
                      <a:endParaRPr lang="en-US" sz="1700" b="0" dirty="0">
                        <a:latin typeface="Century Gothic" panose="020B0502020202020204" pitchFamily="34" charset="0"/>
                      </a:endParaRPr>
                    </a:p>
                  </a:txBody>
                  <a:tcPr marL="76200" marR="76200" marT="38100" marB="38100"/>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1700" b="0" dirty="0">
                          <a:effectLst/>
                          <a:latin typeface="Century Gothic" panose="020B0502020202020204" pitchFamily="34" charset="0"/>
                          <a:ea typeface="Calibri" panose="020F0502020204030204" pitchFamily="34" charset="0"/>
                          <a:cs typeface="Times New Roman" panose="02020603050405020304" pitchFamily="18" charset="0"/>
                        </a:rPr>
                        <a:t>Nutrition in Spine Surgery</a:t>
                      </a:r>
                    </a:p>
                    <a:p>
                      <a:endParaRPr lang="en-US" sz="1700" b="0" dirty="0">
                        <a:latin typeface="Century Gothic" panose="020B0502020202020204" pitchFamily="34" charset="0"/>
                      </a:endParaRPr>
                    </a:p>
                  </a:txBody>
                  <a:tcPr marL="76200" marR="76200" marT="38100" marB="38100"/>
                </a:tc>
                <a:extLst>
                  <a:ext uri="{0D108BD9-81ED-4DB2-BD59-A6C34878D82A}">
                    <a16:rowId xmlns:a16="http://schemas.microsoft.com/office/drawing/2014/main" val="3809914666"/>
                  </a:ext>
                </a:extLst>
              </a:tr>
            </a:tbl>
          </a:graphicData>
        </a:graphic>
      </p:graphicFrame>
      <p:sp>
        <p:nvSpPr>
          <p:cNvPr id="7" name="TextBox 6">
            <a:extLst>
              <a:ext uri="{FF2B5EF4-FFF2-40B4-BE49-F238E27FC236}">
                <a16:creationId xmlns:a16="http://schemas.microsoft.com/office/drawing/2014/main" id="{9FC14891-BB31-634D-AFA3-56228531F666}"/>
              </a:ext>
            </a:extLst>
          </p:cNvPr>
          <p:cNvSpPr txBox="1"/>
          <p:nvPr/>
        </p:nvSpPr>
        <p:spPr>
          <a:xfrm>
            <a:off x="394565" y="127191"/>
            <a:ext cx="6116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SAMPLE OF STUDENT PRESENTATIONS AND PROJECTS</a:t>
            </a:r>
          </a:p>
        </p:txBody>
      </p:sp>
    </p:spTree>
    <p:extLst>
      <p:ext uri="{BB962C8B-B14F-4D97-AF65-F5344CB8AC3E}">
        <p14:creationId xmlns:p14="http://schemas.microsoft.com/office/powerpoint/2010/main" val="320710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Semester 1: Foundations of Health</a:t>
            </a:r>
          </a:p>
        </p:txBody>
      </p:sp>
      <p:sp>
        <p:nvSpPr>
          <p:cNvPr id="3" name="Content Placeholder 2"/>
          <p:cNvSpPr>
            <a:spLocks noGrp="1"/>
          </p:cNvSpPr>
          <p:nvPr>
            <p:ph idx="1"/>
          </p:nvPr>
        </p:nvSpPr>
        <p:spPr/>
        <p:txBody>
          <a:bodyPr/>
          <a:lstStyle/>
          <a:p>
            <a:pPr lvl="0"/>
            <a:r>
              <a:rPr lang="en-US" dirty="0"/>
              <a:t>Introduction to the Science of Lifestyle and Health Promotion </a:t>
            </a:r>
          </a:p>
          <a:p>
            <a:pPr lvl="0"/>
            <a:r>
              <a:rPr lang="en-US" dirty="0"/>
              <a:t>Sleep: Science and Clinical Applications</a:t>
            </a:r>
          </a:p>
          <a:p>
            <a:pPr lvl="0"/>
            <a:r>
              <a:rPr lang="en-US" dirty="0"/>
              <a:t>Physical Activity Prescription</a:t>
            </a:r>
          </a:p>
          <a:p>
            <a:pPr lvl="0"/>
            <a:r>
              <a:rPr lang="en-US" dirty="0"/>
              <a:t>Mindfulness</a:t>
            </a:r>
          </a:p>
          <a:p>
            <a:endParaRPr lang="en-US" sz="3750" dirty="0"/>
          </a:p>
          <a:p>
            <a:r>
              <a:rPr lang="en-US" sz="3750" dirty="0"/>
              <a:t>Shadowing experience</a:t>
            </a:r>
          </a:p>
        </p:txBody>
      </p:sp>
      <p:pic>
        <p:nvPicPr>
          <p:cNvPr id="4" name="Picture 3">
            <a:extLst>
              <a:ext uri="{FF2B5EF4-FFF2-40B4-BE49-F238E27FC236}">
                <a16:creationId xmlns:a16="http://schemas.microsoft.com/office/drawing/2014/main" id="{6AA57A7D-C8C1-254B-8B42-EFBB96956100}"/>
              </a:ext>
            </a:extLst>
          </p:cNvPr>
          <p:cNvPicPr>
            <a:picLocks noChangeAspect="1"/>
          </p:cNvPicPr>
          <p:nvPr/>
        </p:nvPicPr>
        <p:blipFill>
          <a:blip r:embed="rId3">
            <a:alphaModFix amt="5000"/>
          </a:blip>
          <a:stretch>
            <a:fillRect/>
          </a:stretch>
        </p:blipFill>
        <p:spPr>
          <a:xfrm rot="5400000">
            <a:off x="2530072" y="-1834819"/>
            <a:ext cx="7115908" cy="10785547"/>
          </a:xfrm>
          <a:prstGeom prst="rect">
            <a:avLst/>
          </a:prstGeom>
        </p:spPr>
      </p:pic>
    </p:spTree>
    <p:extLst>
      <p:ext uri="{BB962C8B-B14F-4D97-AF65-F5344CB8AC3E}">
        <p14:creationId xmlns:p14="http://schemas.microsoft.com/office/powerpoint/2010/main" val="13785474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Semester 2: Principles of Integrative Medicine</a:t>
            </a:r>
          </a:p>
        </p:txBody>
      </p:sp>
      <p:sp>
        <p:nvSpPr>
          <p:cNvPr id="3" name="Content Placeholder 2"/>
          <p:cNvSpPr>
            <a:spLocks noGrp="1"/>
          </p:cNvSpPr>
          <p:nvPr>
            <p:ph idx="1"/>
          </p:nvPr>
        </p:nvSpPr>
        <p:spPr/>
        <p:txBody>
          <a:bodyPr/>
          <a:lstStyle/>
          <a:p>
            <a:pPr lvl="0"/>
            <a:r>
              <a:rPr lang="en-US" dirty="0"/>
              <a:t>Introduction to Integrative Medicine</a:t>
            </a:r>
          </a:p>
          <a:p>
            <a:pPr lvl="0"/>
            <a:r>
              <a:rPr lang="en-US" dirty="0"/>
              <a:t>Label Reading and Giving Advice </a:t>
            </a:r>
          </a:p>
          <a:p>
            <a:pPr lvl="0"/>
            <a:r>
              <a:rPr lang="en-US" dirty="0"/>
              <a:t>Manual Medicine</a:t>
            </a:r>
          </a:p>
          <a:p>
            <a:pPr lvl="0"/>
            <a:r>
              <a:rPr lang="en-US" dirty="0"/>
              <a:t>Collaborative Teams</a:t>
            </a:r>
          </a:p>
          <a:p>
            <a:pPr lvl="0"/>
            <a:endParaRPr lang="en-US" dirty="0"/>
          </a:p>
          <a:p>
            <a:endParaRPr lang="en-US" sz="3667" dirty="0"/>
          </a:p>
          <a:p>
            <a:r>
              <a:rPr lang="en-US" sz="3667" dirty="0"/>
              <a:t>Shadowing experience</a:t>
            </a:r>
          </a:p>
          <a:p>
            <a:pPr marL="0" indent="0">
              <a:buNone/>
            </a:pPr>
            <a:endParaRPr lang="en-US" dirty="0"/>
          </a:p>
        </p:txBody>
      </p:sp>
      <p:pic>
        <p:nvPicPr>
          <p:cNvPr id="4" name="Picture 3">
            <a:extLst>
              <a:ext uri="{FF2B5EF4-FFF2-40B4-BE49-F238E27FC236}">
                <a16:creationId xmlns:a16="http://schemas.microsoft.com/office/drawing/2014/main" id="{CC15C2E2-84B3-5345-927C-AF541589C515}"/>
              </a:ext>
            </a:extLst>
          </p:cNvPr>
          <p:cNvPicPr>
            <a:picLocks noChangeAspect="1"/>
          </p:cNvPicPr>
          <p:nvPr/>
        </p:nvPicPr>
        <p:blipFill>
          <a:blip r:embed="rId2">
            <a:alphaModFix amt="5000"/>
          </a:blip>
          <a:stretch>
            <a:fillRect/>
          </a:stretch>
        </p:blipFill>
        <p:spPr>
          <a:xfrm rot="5400000">
            <a:off x="2530072" y="-1834819"/>
            <a:ext cx="7115908" cy="10785547"/>
          </a:xfrm>
          <a:prstGeom prst="rect">
            <a:avLst/>
          </a:prstGeom>
        </p:spPr>
      </p:pic>
    </p:spTree>
    <p:extLst>
      <p:ext uri="{BB962C8B-B14F-4D97-AF65-F5344CB8AC3E}">
        <p14:creationId xmlns:p14="http://schemas.microsoft.com/office/powerpoint/2010/main" val="243326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Semester 3: Resilience in Health Care</a:t>
            </a:r>
          </a:p>
        </p:txBody>
      </p:sp>
      <p:sp>
        <p:nvSpPr>
          <p:cNvPr id="3" name="Content Placeholder 2"/>
          <p:cNvSpPr>
            <a:spLocks noGrp="1"/>
          </p:cNvSpPr>
          <p:nvPr>
            <p:ph idx="1"/>
          </p:nvPr>
        </p:nvSpPr>
        <p:spPr/>
        <p:txBody>
          <a:bodyPr/>
          <a:lstStyle/>
          <a:p>
            <a:pPr lvl="0"/>
            <a:r>
              <a:rPr lang="en-US" dirty="0"/>
              <a:t>Principles of Resilience and Creating a Self-care Plan</a:t>
            </a:r>
          </a:p>
          <a:p>
            <a:pPr lvl="0"/>
            <a:r>
              <a:rPr lang="en-US" dirty="0"/>
              <a:t>Resilience Skills for Physicians</a:t>
            </a:r>
          </a:p>
          <a:p>
            <a:pPr lvl="0"/>
            <a:r>
              <a:rPr lang="en-US" dirty="0"/>
              <a:t>Building Health in Healthcare: a System Approach</a:t>
            </a:r>
          </a:p>
          <a:p>
            <a:pPr lvl="0"/>
            <a:r>
              <a:rPr lang="en-US" dirty="0"/>
              <a:t>Recognizing Risk in Others</a:t>
            </a:r>
          </a:p>
        </p:txBody>
      </p:sp>
      <p:pic>
        <p:nvPicPr>
          <p:cNvPr id="4" name="Picture 3">
            <a:extLst>
              <a:ext uri="{FF2B5EF4-FFF2-40B4-BE49-F238E27FC236}">
                <a16:creationId xmlns:a16="http://schemas.microsoft.com/office/drawing/2014/main" id="{AF6A6C2C-65AB-2545-B614-7824339A56E1}"/>
              </a:ext>
            </a:extLst>
          </p:cNvPr>
          <p:cNvPicPr>
            <a:picLocks noChangeAspect="1"/>
          </p:cNvPicPr>
          <p:nvPr/>
        </p:nvPicPr>
        <p:blipFill>
          <a:blip r:embed="rId2">
            <a:alphaModFix amt="5000"/>
          </a:blip>
          <a:stretch>
            <a:fillRect/>
          </a:stretch>
        </p:blipFill>
        <p:spPr>
          <a:xfrm rot="5400000">
            <a:off x="2530072" y="-1834819"/>
            <a:ext cx="7115908" cy="10785547"/>
          </a:xfrm>
          <a:prstGeom prst="rect">
            <a:avLst/>
          </a:prstGeom>
        </p:spPr>
      </p:pic>
    </p:spTree>
    <p:extLst>
      <p:ext uri="{BB962C8B-B14F-4D97-AF65-F5344CB8AC3E}">
        <p14:creationId xmlns:p14="http://schemas.microsoft.com/office/powerpoint/2010/main" val="1507361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Semester 4: Health Behavior Change in Patients and Communities </a:t>
            </a:r>
          </a:p>
        </p:txBody>
      </p:sp>
      <p:sp>
        <p:nvSpPr>
          <p:cNvPr id="3" name="Content Placeholder 2"/>
          <p:cNvSpPr>
            <a:spLocks noGrp="1"/>
          </p:cNvSpPr>
          <p:nvPr>
            <p:ph idx="1"/>
          </p:nvPr>
        </p:nvSpPr>
        <p:spPr/>
        <p:txBody>
          <a:bodyPr/>
          <a:lstStyle/>
          <a:p>
            <a:pPr lvl="0"/>
            <a:r>
              <a:rPr lang="en-US" dirty="0"/>
              <a:t>Community outreach: programs, engagement and talking with patients</a:t>
            </a:r>
          </a:p>
          <a:p>
            <a:pPr lvl="0"/>
            <a:r>
              <a:rPr lang="en-US" dirty="0"/>
              <a:t>Motivational Interviewing and Appreciative Inquiry </a:t>
            </a:r>
          </a:p>
          <a:p>
            <a:pPr lvl="0"/>
            <a:r>
              <a:rPr lang="en-US" dirty="0"/>
              <a:t>Student topic presentations</a:t>
            </a:r>
          </a:p>
          <a:p>
            <a:pPr lvl="0"/>
            <a:r>
              <a:rPr lang="en-US" dirty="0"/>
              <a:t>Student topic presentations</a:t>
            </a:r>
          </a:p>
        </p:txBody>
      </p:sp>
      <p:pic>
        <p:nvPicPr>
          <p:cNvPr id="4" name="Picture 3">
            <a:extLst>
              <a:ext uri="{FF2B5EF4-FFF2-40B4-BE49-F238E27FC236}">
                <a16:creationId xmlns:a16="http://schemas.microsoft.com/office/drawing/2014/main" id="{C90FEDF5-0CC8-AB45-9BE2-5DFB3920C02B}"/>
              </a:ext>
            </a:extLst>
          </p:cNvPr>
          <p:cNvPicPr>
            <a:picLocks noChangeAspect="1"/>
          </p:cNvPicPr>
          <p:nvPr/>
        </p:nvPicPr>
        <p:blipFill>
          <a:blip r:embed="rId2">
            <a:alphaModFix amt="5000"/>
          </a:blip>
          <a:stretch>
            <a:fillRect/>
          </a:stretch>
        </p:blipFill>
        <p:spPr>
          <a:xfrm rot="5400000">
            <a:off x="2530072" y="-1834819"/>
            <a:ext cx="7115908" cy="10785547"/>
          </a:xfrm>
          <a:prstGeom prst="rect">
            <a:avLst/>
          </a:prstGeom>
        </p:spPr>
      </p:pic>
    </p:spTree>
    <p:extLst>
      <p:ext uri="{BB962C8B-B14F-4D97-AF65-F5344CB8AC3E}">
        <p14:creationId xmlns:p14="http://schemas.microsoft.com/office/powerpoint/2010/main" val="17555164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Semester 5/6: Clinical Applications of Health Promotion and Integrative Health</a:t>
            </a:r>
          </a:p>
        </p:txBody>
      </p:sp>
      <p:sp>
        <p:nvSpPr>
          <p:cNvPr id="3" name="Content Placeholder 2"/>
          <p:cNvSpPr>
            <a:spLocks noGrp="1"/>
          </p:cNvSpPr>
          <p:nvPr>
            <p:ph idx="1"/>
          </p:nvPr>
        </p:nvSpPr>
        <p:spPr/>
        <p:txBody>
          <a:bodyPr/>
          <a:lstStyle/>
          <a:p>
            <a:pPr lvl="0"/>
            <a:r>
              <a:rPr lang="en-US" dirty="0"/>
              <a:t>Personal Wellness</a:t>
            </a:r>
          </a:p>
          <a:p>
            <a:pPr lvl="0"/>
            <a:r>
              <a:rPr lang="en-US" dirty="0"/>
              <a:t>Lifestyle and Integrative History</a:t>
            </a:r>
          </a:p>
          <a:p>
            <a:pPr lvl="0"/>
            <a:r>
              <a:rPr lang="en-US" dirty="0"/>
              <a:t>Comprehensive Plan</a:t>
            </a:r>
          </a:p>
          <a:p>
            <a:pPr lvl="0"/>
            <a:r>
              <a:rPr lang="en-US" dirty="0"/>
              <a:t>Wellness of Teams</a:t>
            </a:r>
          </a:p>
        </p:txBody>
      </p:sp>
      <p:pic>
        <p:nvPicPr>
          <p:cNvPr id="4" name="Picture 3">
            <a:extLst>
              <a:ext uri="{FF2B5EF4-FFF2-40B4-BE49-F238E27FC236}">
                <a16:creationId xmlns:a16="http://schemas.microsoft.com/office/drawing/2014/main" id="{795AA316-4F35-C946-B38D-40CF34EB0B77}"/>
              </a:ext>
            </a:extLst>
          </p:cNvPr>
          <p:cNvPicPr>
            <a:picLocks noChangeAspect="1"/>
          </p:cNvPicPr>
          <p:nvPr/>
        </p:nvPicPr>
        <p:blipFill>
          <a:blip r:embed="rId3">
            <a:alphaModFix amt="5000"/>
          </a:blip>
          <a:stretch>
            <a:fillRect/>
          </a:stretch>
        </p:blipFill>
        <p:spPr>
          <a:xfrm rot="5400000">
            <a:off x="2530072" y="-1834819"/>
            <a:ext cx="7115908" cy="10785547"/>
          </a:xfrm>
          <a:prstGeom prst="rect">
            <a:avLst/>
          </a:prstGeom>
        </p:spPr>
      </p:pic>
    </p:spTree>
    <p:extLst>
      <p:ext uri="{BB962C8B-B14F-4D97-AF65-F5344CB8AC3E}">
        <p14:creationId xmlns:p14="http://schemas.microsoft.com/office/powerpoint/2010/main" val="776322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4" name="Google Shape;174;p5"/>
          <p:cNvPicPr preferRelativeResize="0"/>
          <p:nvPr/>
        </p:nvPicPr>
        <p:blipFill rotWithShape="1">
          <a:blip r:embed="rId3">
            <a:alphaModFix/>
          </a:blip>
          <a:srcRect/>
          <a:stretch/>
        </p:blipFill>
        <p:spPr>
          <a:xfrm>
            <a:off x="9259577" y="5815277"/>
            <a:ext cx="1408425" cy="185475"/>
          </a:xfrm>
          <a:prstGeom prst="rect">
            <a:avLst/>
          </a:prstGeom>
          <a:noFill/>
          <a:ln>
            <a:noFill/>
          </a:ln>
        </p:spPr>
      </p:pic>
      <p:pic>
        <p:nvPicPr>
          <p:cNvPr id="175" name="Google Shape;175;p5"/>
          <p:cNvPicPr preferRelativeResize="0"/>
          <p:nvPr/>
        </p:nvPicPr>
        <p:blipFill rotWithShape="1">
          <a:blip r:embed="rId4">
            <a:alphaModFix/>
          </a:blip>
          <a:srcRect l="2304" r="2701"/>
          <a:stretch/>
        </p:blipFill>
        <p:spPr>
          <a:xfrm>
            <a:off x="0" y="0"/>
            <a:ext cx="12192000" cy="6858000"/>
          </a:xfrm>
          <a:prstGeom prst="rect">
            <a:avLst/>
          </a:prstGeom>
          <a:noFill/>
          <a:ln>
            <a:noFill/>
          </a:ln>
        </p:spPr>
      </p:pic>
      <p:sp>
        <p:nvSpPr>
          <p:cNvPr id="3" name="Google Shape;150;p24">
            <a:extLst>
              <a:ext uri="{FF2B5EF4-FFF2-40B4-BE49-F238E27FC236}">
                <a16:creationId xmlns:a16="http://schemas.microsoft.com/office/drawing/2014/main" id="{4540EAAC-D222-D9A2-A653-33D8E5095C39}"/>
              </a:ext>
            </a:extLst>
          </p:cNvPr>
          <p:cNvSpPr txBox="1"/>
          <p:nvPr/>
        </p:nvSpPr>
        <p:spPr>
          <a:xfrm>
            <a:off x="10190325" y="6539515"/>
            <a:ext cx="1871700" cy="261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FFFFFF"/>
                </a:solidFill>
                <a:effectLst/>
                <a:uLnTx/>
                <a:uFillTx/>
                <a:latin typeface="Calibri"/>
                <a:ea typeface="Calibri"/>
                <a:cs typeface="Calibri"/>
                <a:sym typeface="Calibri"/>
              </a:rPr>
              <a:t>© DM Eisenberg, MD 2025</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33" dirty="0"/>
              <a:t>	Electives							 														</a:t>
            </a:r>
          </a:p>
        </p:txBody>
      </p:sp>
      <p:sp>
        <p:nvSpPr>
          <p:cNvPr id="3" name="Content Placeholder 2"/>
          <p:cNvSpPr>
            <a:spLocks noGrp="1"/>
          </p:cNvSpPr>
          <p:nvPr>
            <p:ph sz="half" idx="1"/>
          </p:nvPr>
        </p:nvSpPr>
        <p:spPr/>
        <p:txBody>
          <a:bodyPr/>
          <a:lstStyle/>
          <a:p>
            <a:r>
              <a:rPr lang="en-US" sz="2667" b="1" dirty="0"/>
              <a:t>Culinary Medicine</a:t>
            </a:r>
          </a:p>
          <a:p>
            <a:r>
              <a:rPr lang="en-US" sz="2667" b="1" dirty="0"/>
              <a:t>Integrative Medicine</a:t>
            </a:r>
          </a:p>
          <a:p>
            <a:r>
              <a:rPr lang="en-US" sz="2667" b="1" dirty="0"/>
              <a:t>Manual Medicine</a:t>
            </a:r>
          </a:p>
          <a:p>
            <a:r>
              <a:rPr lang="en-US" sz="2667" dirty="0"/>
              <a:t>Mindfulness</a:t>
            </a:r>
          </a:p>
          <a:p>
            <a:r>
              <a:rPr lang="en-US" sz="2667" dirty="0"/>
              <a:t>Lifestyle Medicine</a:t>
            </a:r>
          </a:p>
          <a:p>
            <a:endParaRPr lang="en-US" sz="2667" dirty="0"/>
          </a:p>
        </p:txBody>
      </p:sp>
      <p:sp>
        <p:nvSpPr>
          <p:cNvPr id="9" name="Text Placeholder 8">
            <a:extLst>
              <a:ext uri="{FF2B5EF4-FFF2-40B4-BE49-F238E27FC236}">
                <a16:creationId xmlns:a16="http://schemas.microsoft.com/office/drawing/2014/main" id="{EFE2F668-94AA-5E44-A4CD-EE692D53D45E}"/>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D5441FB6-F848-1441-A12D-8ADAEEB05367}"/>
              </a:ext>
            </a:extLst>
          </p:cNvPr>
          <p:cNvSpPr>
            <a:spLocks noGrp="1"/>
          </p:cNvSpPr>
          <p:nvPr>
            <p:ph type="body" sz="quarter" idx="12"/>
          </p:nvPr>
        </p:nvSpPr>
        <p:spPr/>
        <p:txBody>
          <a:bodyPr/>
          <a:lstStyle/>
          <a:p>
            <a:endParaRPr lang="en-US"/>
          </a:p>
        </p:txBody>
      </p:sp>
      <p:sp>
        <p:nvSpPr>
          <p:cNvPr id="11" name="Text Placeholder 10">
            <a:extLst>
              <a:ext uri="{FF2B5EF4-FFF2-40B4-BE49-F238E27FC236}">
                <a16:creationId xmlns:a16="http://schemas.microsoft.com/office/drawing/2014/main" id="{1068B957-3C14-B946-9762-C0023816C0AE}"/>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A704A1F0-509B-DE4A-A4C5-386EB03EE703}"/>
              </a:ext>
            </a:extLst>
          </p:cNvPr>
          <p:cNvSpPr>
            <a:spLocks noGrp="1"/>
          </p:cNvSpPr>
          <p:nvPr>
            <p:ph type="body" sz="quarter" idx="16"/>
          </p:nvPr>
        </p:nvSpPr>
        <p:spPr/>
        <p:txBody>
          <a:bodyPr/>
          <a:lstStyle/>
          <a:p>
            <a:endParaRPr lang="en-US"/>
          </a:p>
        </p:txBody>
      </p:sp>
      <p:pic>
        <p:nvPicPr>
          <p:cNvPr id="18" name="Content Placeholder 17">
            <a:extLst>
              <a:ext uri="{FF2B5EF4-FFF2-40B4-BE49-F238E27FC236}">
                <a16:creationId xmlns:a16="http://schemas.microsoft.com/office/drawing/2014/main" id="{DE6973F7-BD34-6044-B13A-10D84072D30E}"/>
              </a:ext>
            </a:extLst>
          </p:cNvPr>
          <p:cNvPicPr>
            <a:picLocks noGrp="1" noChangeAspect="1"/>
          </p:cNvPicPr>
          <p:nvPr>
            <p:ph sz="half" idx="15"/>
          </p:nvPr>
        </p:nvPicPr>
        <p:blipFill>
          <a:blip r:embed="rId3">
            <a:extLst>
              <a:ext uri="{28A0092B-C50C-407E-A947-70E740481C1C}">
                <a14:useLocalDpi xmlns:a14="http://schemas.microsoft.com/office/drawing/2010/main" val="0"/>
              </a:ext>
            </a:extLst>
          </a:blip>
          <a:stretch>
            <a:fillRect/>
          </a:stretch>
        </p:blipFill>
        <p:spPr>
          <a:xfrm>
            <a:off x="5241687" y="882335"/>
            <a:ext cx="6182240" cy="4636679"/>
          </a:xfrm>
        </p:spPr>
      </p:pic>
    </p:spTree>
    <p:extLst>
      <p:ext uri="{BB962C8B-B14F-4D97-AF65-F5344CB8AC3E}">
        <p14:creationId xmlns:p14="http://schemas.microsoft.com/office/powerpoint/2010/main" val="26414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9FF496-F0FE-5245-94C4-5963CDB1C386}"/>
              </a:ext>
            </a:extLst>
          </p:cNvPr>
          <p:cNvSpPr>
            <a:spLocks noGrp="1"/>
          </p:cNvSpPr>
          <p:nvPr>
            <p:ph type="body" sz="quarter" idx="10"/>
          </p:nvPr>
        </p:nvSpPr>
        <p:spPr>
          <a:xfrm>
            <a:off x="838200" y="2133600"/>
            <a:ext cx="10699750" cy="1143000"/>
          </a:xfrm>
        </p:spPr>
        <p:txBody>
          <a:bodyPr/>
          <a:lstStyle/>
          <a:p>
            <a:r>
              <a:rPr lang="en-US" dirty="0"/>
              <a:t>“I feel like pathway is presenting me with knowledge that will make me a better doctor, and that also has improved my life.”</a:t>
            </a:r>
          </a:p>
        </p:txBody>
      </p:sp>
      <p:sp>
        <p:nvSpPr>
          <p:cNvPr id="5" name="Text Placeholder 4">
            <a:extLst>
              <a:ext uri="{FF2B5EF4-FFF2-40B4-BE49-F238E27FC236}">
                <a16:creationId xmlns:a16="http://schemas.microsoft.com/office/drawing/2014/main" id="{E9DB51B4-8B1F-9740-AEAF-625E8F1152F8}"/>
              </a:ext>
            </a:extLst>
          </p:cNvPr>
          <p:cNvSpPr>
            <a:spLocks noGrp="1"/>
          </p:cNvSpPr>
          <p:nvPr>
            <p:ph type="body" sz="quarter" idx="11"/>
          </p:nvPr>
        </p:nvSpPr>
        <p:spPr/>
        <p:txBody>
          <a:bodyPr/>
          <a:lstStyle/>
          <a:p>
            <a:r>
              <a:rPr lang="en-US" dirty="0"/>
              <a:t>Health Promotion Integrative Health Student</a:t>
            </a:r>
          </a:p>
          <a:p>
            <a:endParaRPr lang="en-US" dirty="0"/>
          </a:p>
        </p:txBody>
      </p:sp>
      <p:sp>
        <p:nvSpPr>
          <p:cNvPr id="6" name="Text Placeholder 5">
            <a:extLst>
              <a:ext uri="{FF2B5EF4-FFF2-40B4-BE49-F238E27FC236}">
                <a16:creationId xmlns:a16="http://schemas.microsoft.com/office/drawing/2014/main" id="{E8C65FBA-4DB1-FA4F-B010-BFF8C54CA8DA}"/>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86E90EE5-1A2F-E94B-AB7E-3727491EE99E}"/>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4AD84EA4-915E-564D-B151-268F5B31EE12}"/>
              </a:ext>
            </a:extLst>
          </p:cNvPr>
          <p:cNvSpPr>
            <a:spLocks noGrp="1"/>
          </p:cNvSpPr>
          <p:nvPr>
            <p:ph type="body" sz="quarter" idx="14"/>
          </p:nvPr>
        </p:nvSpPr>
        <p:spPr/>
        <p:txBody>
          <a:bodyPr/>
          <a:lstStyle/>
          <a:p>
            <a:endParaRPr lang="en-US"/>
          </a:p>
        </p:txBody>
      </p:sp>
      <p:sp>
        <p:nvSpPr>
          <p:cNvPr id="9" name="Text Placeholder 8">
            <a:extLst>
              <a:ext uri="{FF2B5EF4-FFF2-40B4-BE49-F238E27FC236}">
                <a16:creationId xmlns:a16="http://schemas.microsoft.com/office/drawing/2014/main" id="{04B22015-6BD5-B447-8356-0884433C792C}"/>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46651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35A3EA-DD45-2839-E857-D3EE9CC2F736}"/>
              </a:ext>
            </a:extLst>
          </p:cNvPr>
          <p:cNvSpPr>
            <a:spLocks noGrp="1"/>
          </p:cNvSpPr>
          <p:nvPr>
            <p:ph type="body" sz="quarter" idx="10"/>
          </p:nvPr>
        </p:nvSpPr>
        <p:spPr>
          <a:xfrm>
            <a:off x="3048000" y="1828800"/>
            <a:ext cx="6096000" cy="1436688"/>
          </a:xfrm>
        </p:spPr>
        <p:txBody>
          <a:bodyPr/>
          <a:lstStyle/>
          <a:p>
            <a:r>
              <a:rPr lang="en-US" dirty="0"/>
              <a:t>REQUIRED EXPERIENCES</a:t>
            </a:r>
          </a:p>
        </p:txBody>
      </p:sp>
      <p:sp>
        <p:nvSpPr>
          <p:cNvPr id="9" name="Text Placeholder 8">
            <a:extLst>
              <a:ext uri="{FF2B5EF4-FFF2-40B4-BE49-F238E27FC236}">
                <a16:creationId xmlns:a16="http://schemas.microsoft.com/office/drawing/2014/main" id="{13A45D20-8D7E-8367-6BFD-B7F673CD26F1}"/>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94FEA419-47BD-9EDA-86B3-94463665DB53}"/>
              </a:ext>
            </a:extLst>
          </p:cNvPr>
          <p:cNvSpPr>
            <a:spLocks noGrp="1"/>
          </p:cNvSpPr>
          <p:nvPr>
            <p:ph type="body" sz="quarter" idx="12"/>
          </p:nvPr>
        </p:nvSpPr>
        <p:spPr/>
        <p:txBody>
          <a:bodyPr/>
          <a:lstStyle/>
          <a:p>
            <a:endParaRPr lang="en-US"/>
          </a:p>
        </p:txBody>
      </p:sp>
      <p:sp>
        <p:nvSpPr>
          <p:cNvPr id="11" name="Text Placeholder 10">
            <a:extLst>
              <a:ext uri="{FF2B5EF4-FFF2-40B4-BE49-F238E27FC236}">
                <a16:creationId xmlns:a16="http://schemas.microsoft.com/office/drawing/2014/main" id="{6100A986-460A-08EF-D872-75077C0C8D2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95349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FD3C-5357-82D0-9131-AEC44E25458A}"/>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C8668A32-F04D-2E42-A53D-06B651567E50}"/>
              </a:ext>
            </a:extLst>
          </p:cNvPr>
          <p:cNvSpPr>
            <a:spLocks noGrp="1"/>
          </p:cNvSpPr>
          <p:nvPr>
            <p:ph sz="half" idx="1"/>
          </p:nvPr>
        </p:nvSpPr>
        <p:spPr/>
        <p:txBody>
          <a:bodyPr/>
          <a:lstStyle/>
          <a:p>
            <a:r>
              <a:rPr lang="en-US" dirty="0"/>
              <a:t>2022: CM lab for all first year students</a:t>
            </a:r>
          </a:p>
          <a:p>
            <a:r>
              <a:rPr lang="en-US" dirty="0"/>
              <a:t>2024: All third years received core sessions on nutrition, physical activity, mindfulness and sleep.</a:t>
            </a:r>
          </a:p>
          <a:p>
            <a:r>
              <a:rPr lang="en-US" dirty="0"/>
              <a:t>2025: HPIH pathway has been invited to propose how entire curriculum could be incorporated for all medical students</a:t>
            </a:r>
          </a:p>
          <a:p>
            <a:endParaRPr lang="en-US" dirty="0"/>
          </a:p>
        </p:txBody>
      </p:sp>
      <p:sp>
        <p:nvSpPr>
          <p:cNvPr id="4" name="Text Placeholder 3">
            <a:extLst>
              <a:ext uri="{FF2B5EF4-FFF2-40B4-BE49-F238E27FC236}">
                <a16:creationId xmlns:a16="http://schemas.microsoft.com/office/drawing/2014/main" id="{C0EE823D-FED3-B647-A7C5-24815DD03897}"/>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B7BC8E56-0BBB-70F2-59CB-C3F42EA1C356}"/>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440D0346-726A-5034-ED35-3F45E0BCF499}"/>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7D25B13F-B7F7-D06C-0AD2-30A05B7F75BA}"/>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53836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76C3A1-CCF9-7EE6-7756-DFA7AC84A5EB}"/>
              </a:ext>
            </a:extLst>
          </p:cNvPr>
          <p:cNvSpPr>
            <a:spLocks noGrp="1"/>
          </p:cNvSpPr>
          <p:nvPr>
            <p:ph type="title"/>
          </p:nvPr>
        </p:nvSpPr>
        <p:spPr/>
        <p:txBody>
          <a:bodyPr/>
          <a:lstStyle/>
          <a:p>
            <a:r>
              <a:rPr lang="en-US" dirty="0"/>
              <a:t>First Year Medical Students</a:t>
            </a:r>
          </a:p>
        </p:txBody>
      </p:sp>
      <p:sp>
        <p:nvSpPr>
          <p:cNvPr id="7" name="Content Placeholder 6">
            <a:extLst>
              <a:ext uri="{FF2B5EF4-FFF2-40B4-BE49-F238E27FC236}">
                <a16:creationId xmlns:a16="http://schemas.microsoft.com/office/drawing/2014/main" id="{4B797535-501A-C3BA-93AC-677EA71A0891}"/>
              </a:ext>
            </a:extLst>
          </p:cNvPr>
          <p:cNvSpPr>
            <a:spLocks noGrp="1"/>
          </p:cNvSpPr>
          <p:nvPr>
            <p:ph sz="half" idx="1"/>
          </p:nvPr>
        </p:nvSpPr>
        <p:spPr/>
        <p:txBody>
          <a:bodyPr/>
          <a:lstStyle/>
          <a:p>
            <a:pPr>
              <a:spcBef>
                <a:spcPts val="1032"/>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I went outside of my comfort zone and ate mushrooms (I hate mushrooms so much), and they were GOOD!</a:t>
            </a:r>
          </a:p>
          <a:p>
            <a:pPr>
              <a:spcBef>
                <a:spcPts val="1032"/>
              </a:spcBef>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Even though I am still not an expert, this made it seem possible to gain the experience that I need to give my patients guidance about how to eat.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 now feel like I could one day encourage my patients and ensure them that meal planning and eating well is not as complicated as they might think.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1032"/>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I learned that the delicious and healthy food we made was only $6 per person. So, I now feel confident that healthy food options are not always expensive. </a:t>
            </a:r>
          </a:p>
          <a:p>
            <a:pPr>
              <a:spcBef>
                <a:spcPts val="1032"/>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busy student it was great to see firsthand how quickly a healthy meal can be prepared with little to no cooking experience. This makes me a lot more willing to consider having healthy recipes on hand for both me and my future patients.</a:t>
            </a:r>
          </a:p>
          <a:p>
            <a:pPr>
              <a:spcBef>
                <a:spcPts val="1032"/>
              </a:spcBef>
            </a:pPr>
            <a:r>
              <a:rPr lang="en-US" sz="1800" dirty="0">
                <a:solidFill>
                  <a:srgbClr val="000000"/>
                </a:solidFill>
                <a:effectLst/>
                <a:latin typeface="TimesNewRomanPSMT"/>
                <a:ea typeface="Times New Roman" panose="02020603050405020304" pitchFamily="18" charset="0"/>
              </a:rPr>
              <a:t>The most useful part of this experience was being able to see tangible ways to achieve nutritional goals. I have learned about the importance of a healthy diet but to actually be shown how a healthy diet can be attainable and the exact steps I need to take to achieve it is useful. </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ext Placeholder 7">
            <a:extLst>
              <a:ext uri="{FF2B5EF4-FFF2-40B4-BE49-F238E27FC236}">
                <a16:creationId xmlns:a16="http://schemas.microsoft.com/office/drawing/2014/main" id="{716A7AF9-3455-A210-6499-0ED8BF38CCA5}"/>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FF7BA2D9-3C54-3228-0A30-BF1F0F7EB34C}"/>
              </a:ext>
            </a:extLst>
          </p:cNvPr>
          <p:cNvSpPr>
            <a:spLocks noGrp="1"/>
          </p:cNvSpPr>
          <p:nvPr>
            <p:ph type="body" sz="quarter" idx="12"/>
          </p:nvPr>
        </p:nvSpPr>
        <p:spPr/>
        <p:txBody>
          <a:bodyPr/>
          <a:lstStyle/>
          <a:p>
            <a:endParaRPr lang="en-US"/>
          </a:p>
        </p:txBody>
      </p:sp>
      <p:sp>
        <p:nvSpPr>
          <p:cNvPr id="10" name="Text Placeholder 9">
            <a:extLst>
              <a:ext uri="{FF2B5EF4-FFF2-40B4-BE49-F238E27FC236}">
                <a16:creationId xmlns:a16="http://schemas.microsoft.com/office/drawing/2014/main" id="{12EAF522-650D-0CF7-446D-31690B204AAF}"/>
              </a:ext>
            </a:extLst>
          </p:cNvPr>
          <p:cNvSpPr>
            <a:spLocks noGrp="1"/>
          </p:cNvSpPr>
          <p:nvPr>
            <p:ph type="body" sz="quarter" idx="13"/>
          </p:nvPr>
        </p:nvSpPr>
        <p:spPr/>
        <p:txBody>
          <a:bodyPr/>
          <a:lstStyle/>
          <a:p>
            <a:endParaRPr lang="en-US"/>
          </a:p>
        </p:txBody>
      </p:sp>
      <p:sp>
        <p:nvSpPr>
          <p:cNvPr id="11" name="Text Placeholder 10">
            <a:extLst>
              <a:ext uri="{FF2B5EF4-FFF2-40B4-BE49-F238E27FC236}">
                <a16:creationId xmlns:a16="http://schemas.microsoft.com/office/drawing/2014/main" id="{8BBC9B1F-D911-1BAB-0CF3-A9928257C399}"/>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15860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a:t>
            </a:r>
          </a:p>
        </p:txBody>
      </p:sp>
      <p:sp>
        <p:nvSpPr>
          <p:cNvPr id="2" name="Text Placeholder 1">
            <a:extLst>
              <a:ext uri="{FF2B5EF4-FFF2-40B4-BE49-F238E27FC236}">
                <a16:creationId xmlns:a16="http://schemas.microsoft.com/office/drawing/2014/main" id="{23420FB1-E573-3C42-8DB2-C0B4F75AF728}"/>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D558B0A3-5679-CA40-B353-761687717CFA}"/>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2AB7A33C-79F1-B34C-94D9-18CC5D1CEA45}"/>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705EB33D-E88C-9F49-A080-6E9B6FC7664F}"/>
              </a:ext>
            </a:extLst>
          </p:cNvPr>
          <p:cNvSpPr>
            <a:spLocks noGrp="1"/>
          </p:cNvSpPr>
          <p:nvPr>
            <p:ph type="body" sz="quarter" idx="15"/>
          </p:nvPr>
        </p:nvSpPr>
        <p:spPr/>
        <p:txBody>
          <a:bodyPr/>
          <a:lstStyle/>
          <a:p>
            <a:endParaRPr lang="en-US"/>
          </a:p>
        </p:txBody>
      </p:sp>
      <p:pic>
        <p:nvPicPr>
          <p:cNvPr id="9" name="Picture 8">
            <a:extLst>
              <a:ext uri="{FF2B5EF4-FFF2-40B4-BE49-F238E27FC236}">
                <a16:creationId xmlns:a16="http://schemas.microsoft.com/office/drawing/2014/main" id="{6ED0F4D7-5F70-984C-8A97-8EF743D41DA3}"/>
              </a:ext>
            </a:extLst>
          </p:cNvPr>
          <p:cNvPicPr>
            <a:picLocks noChangeAspect="1"/>
          </p:cNvPicPr>
          <p:nvPr/>
        </p:nvPicPr>
        <p:blipFill>
          <a:blip r:embed="rId2"/>
          <a:stretch>
            <a:fillRect/>
          </a:stretch>
        </p:blipFill>
        <p:spPr>
          <a:xfrm>
            <a:off x="2998736" y="1243944"/>
            <a:ext cx="6505678" cy="4879258"/>
          </a:xfrm>
          <a:prstGeom prst="rect">
            <a:avLst/>
          </a:prstGeom>
        </p:spPr>
      </p:pic>
    </p:spTree>
    <p:extLst>
      <p:ext uri="{BB962C8B-B14F-4D97-AF65-F5344CB8AC3E}">
        <p14:creationId xmlns:p14="http://schemas.microsoft.com/office/powerpoint/2010/main" val="154714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3" name="Google Shape;1629;p143">
            <a:extLst>
              <a:ext uri="{FF2B5EF4-FFF2-40B4-BE49-F238E27FC236}">
                <a16:creationId xmlns:a16="http://schemas.microsoft.com/office/drawing/2014/main" id="{9F8EBD3E-70A6-CDC4-F091-C41144A36DEE}"/>
              </a:ext>
            </a:extLst>
          </p:cNvPr>
          <p:cNvSpPr/>
          <p:nvPr/>
        </p:nvSpPr>
        <p:spPr>
          <a:xfrm>
            <a:off x="0" y="0"/>
            <a:ext cx="12192000" cy="1475100"/>
          </a:xfrm>
          <a:prstGeom prst="rect">
            <a:avLst/>
          </a:prstGeom>
          <a:solidFill>
            <a:srgbClr val="1351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 name="Google Shape;182;p6"/>
          <p:cNvSpPr txBox="1">
            <a:spLocks noGrp="1"/>
          </p:cNvSpPr>
          <p:nvPr>
            <p:ph type="body" idx="1"/>
          </p:nvPr>
        </p:nvSpPr>
        <p:spPr>
          <a:xfrm>
            <a:off x="836579" y="2351342"/>
            <a:ext cx="10680970" cy="3281175"/>
          </a:xfrm>
          <a:prstGeom prst="rect">
            <a:avLst/>
          </a:prstGeom>
          <a:noFill/>
          <a:ln>
            <a:noFill/>
          </a:ln>
        </p:spPr>
        <p:txBody>
          <a:bodyPr spcFirstLastPara="1" vert="horz" wrap="square" lIns="91425" tIns="91425" rIns="91425" bIns="91425" rtlCol="0" anchor="ctr" anchorCtr="0">
            <a:noAutofit/>
          </a:bodyPr>
          <a:lstStyle/>
          <a:p>
            <a:pPr marL="0" indent="0" algn="ctr">
              <a:lnSpc>
                <a:spcPct val="115000"/>
              </a:lnSpc>
              <a:spcBef>
                <a:spcPts val="0"/>
              </a:spcBef>
              <a:buSzPts val="1800"/>
              <a:buNone/>
            </a:pPr>
            <a:r>
              <a:rPr lang="en" sz="4800" b="1" dirty="0"/>
              <a:t> Summit hosts (ACGME, AAMC, AACOM) were invited to assist with the development of a </a:t>
            </a:r>
            <a:r>
              <a:rPr lang="en" sz="4800" b="1" i="1" dirty="0">
                <a:solidFill>
                  <a:schemeClr val="accent5"/>
                </a:solidFill>
              </a:rPr>
              <a:t>consensus on core competencies in nutrition for medical professionals</a:t>
            </a:r>
            <a:endParaRPr sz="4800" b="1" i="1" dirty="0">
              <a:solidFill>
                <a:schemeClr val="accent5"/>
              </a:solidFill>
            </a:endParaRPr>
          </a:p>
        </p:txBody>
      </p:sp>
      <p:sp>
        <p:nvSpPr>
          <p:cNvPr id="183" name="Google Shape;183;p6"/>
          <p:cNvSpPr txBox="1"/>
          <p:nvPr/>
        </p:nvSpPr>
        <p:spPr>
          <a:xfrm>
            <a:off x="279324" y="421730"/>
            <a:ext cx="852060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400"/>
              <a:buFont typeface="Arial"/>
              <a:buNone/>
              <a:tabLst/>
              <a:defRPr/>
            </a:pPr>
            <a:r>
              <a:rPr kumimoji="0" lang="en" sz="3600" b="0" i="0" u="none" strike="noStrike" kern="0" cap="none" spc="0" normalizeH="0" baseline="0" noProof="0" dirty="0">
                <a:ln>
                  <a:noFill/>
                </a:ln>
                <a:solidFill>
                  <a:srgbClr val="FFFFFF"/>
                </a:solidFill>
                <a:effectLst/>
                <a:uLnTx/>
                <a:uFillTx/>
                <a:latin typeface="Arial"/>
                <a:cs typeface="Arial"/>
                <a:sym typeface="Arial"/>
              </a:rPr>
              <a:t>Nutrition Education Summit Proposition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1_Office Theme">
  <a:themeElements>
    <a:clrScheme name="Georgetown University OA">
      <a:dk1>
        <a:sysClr val="windowText" lastClr="000000"/>
      </a:dk1>
      <a:lt1>
        <a:sysClr val="window" lastClr="FFFFFF"/>
      </a:lt1>
      <a:dk2>
        <a:srgbClr val="011B39"/>
      </a:dk2>
      <a:lt2>
        <a:srgbClr val="4A4C4D"/>
      </a:lt2>
      <a:accent1>
        <a:srgbClr val="003B7C"/>
      </a:accent1>
      <a:accent2>
        <a:srgbClr val="9CA09C"/>
      </a:accent2>
      <a:accent3>
        <a:srgbClr val="00A4CC"/>
      </a:accent3>
      <a:accent4>
        <a:srgbClr val="46A536"/>
      </a:accent4>
      <a:accent5>
        <a:srgbClr val="CD0032"/>
      </a:accent5>
      <a:accent6>
        <a:srgbClr val="580A1D"/>
      </a:accent6>
      <a:hlink>
        <a:srgbClr val="003D81"/>
      </a:hlink>
      <a:folHlink>
        <a:srgbClr val="00A4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descreen - Georgetown Template " id="{EC2D3221-C931-1241-829A-C6F3113C0BE7}" vid="{6290B20D-BE09-2A44-9EA2-A349ACB13390}"/>
    </a:ext>
  </a:ext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NM Colors">
      <a:dk1>
        <a:srgbClr val="54585A"/>
      </a:dk1>
      <a:lt1>
        <a:srgbClr val="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46212</TotalTime>
  <Words>7675</Words>
  <Application>Microsoft Macintosh PowerPoint</Application>
  <PresentationFormat>Widescreen</PresentationFormat>
  <Paragraphs>816</Paragraphs>
  <Slides>85</Slides>
  <Notes>61</Notes>
  <HiddenSlides>11</HiddenSlides>
  <MMClips>0</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85</vt:i4>
      </vt:variant>
    </vt:vector>
  </HeadingPairs>
  <TitlesOfParts>
    <vt:vector size="115" baseType="lpstr">
      <vt:lpstr>55 Helvetica Roman</vt:lpstr>
      <vt:lpstr>Adobe Caslon Pro</vt:lpstr>
      <vt:lpstr>Aptos</vt:lpstr>
      <vt:lpstr>Arial</vt:lpstr>
      <vt:lpstr>Arvo</vt:lpstr>
      <vt:lpstr>Avenir Next LT Pro Light</vt:lpstr>
      <vt:lpstr>BBC Reith Sans</vt:lpstr>
      <vt:lpstr>Calibri</vt:lpstr>
      <vt:lpstr>Century Gothic</vt:lpstr>
      <vt:lpstr>Century Gothic Bold</vt:lpstr>
      <vt:lpstr>Century Gothic Bold Italic</vt:lpstr>
      <vt:lpstr>Georgia</vt:lpstr>
      <vt:lpstr>Helvetica</vt:lpstr>
      <vt:lpstr>Helvetica Neue</vt:lpstr>
      <vt:lpstr>inherit</vt:lpstr>
      <vt:lpstr>Lato</vt:lpstr>
      <vt:lpstr>Merriweather Sans</vt:lpstr>
      <vt:lpstr>Noto Sans Symbols</vt:lpstr>
      <vt:lpstr>Palatino Linotype</vt:lpstr>
      <vt:lpstr>Roboto</vt:lpstr>
      <vt:lpstr>Rockwell</vt:lpstr>
      <vt:lpstr>Rockwell Condensed</vt:lpstr>
      <vt:lpstr>Times New Roman</vt:lpstr>
      <vt:lpstr>TimesNewRomanPSMT</vt:lpstr>
      <vt:lpstr>Wingdings</vt:lpstr>
      <vt:lpstr>1_Office Theme</vt:lpstr>
      <vt:lpstr>office theme</vt:lpstr>
      <vt:lpstr>2_Office Theme</vt:lpstr>
      <vt:lpstr>3_Office Theme</vt:lpstr>
      <vt:lpstr>Wood Type</vt:lpstr>
      <vt:lpstr>PowerPoint Presentation</vt:lpstr>
      <vt:lpstr>PowerPoint Presentation</vt:lpstr>
      <vt:lpstr>PowerPoint Presentation</vt:lpstr>
      <vt:lpstr>PowerPoint Presentation</vt:lpstr>
      <vt:lpstr>PowerPoint Presentation</vt:lpstr>
      <vt:lpstr>PowerPoint Presentation</vt:lpstr>
      <vt:lpstr>Nutrition Education Summit  (ACGME, AAMC, AACOM)  March 2023 </vt:lpstr>
      <vt:lpstr>PowerPoint Presentation</vt:lpstr>
      <vt:lpstr>PowerPoint Presentation</vt:lpstr>
      <vt:lpstr>PowerPoint Presentation</vt:lpstr>
      <vt:lpstr>PowerPoint Presentation</vt:lpstr>
      <vt:lpstr>          Themes &amp; Selected Examples of Competencies</vt:lpstr>
      <vt:lpstr>Identified Themes &amp; Selected Example Competencies</vt:lpstr>
      <vt:lpstr>Don’t you think the public believes MDs already know  how to do these things?</vt:lpstr>
      <vt:lpstr>PowerPoint Presentation</vt:lpstr>
      <vt:lpstr>Additional Highlights</vt:lpstr>
      <vt:lpstr>Examples of Identified Gaps</vt:lpstr>
      <vt:lpstr>US News &amp; World Report Op Ed: Oct. 30, 2024*</vt:lpstr>
      <vt:lpstr>PowerPoint Presentation</vt:lpstr>
      <vt:lpstr>Op Ed Highlights</vt:lpstr>
      <vt:lpstr>Implications Regarding Teaching Kitchens</vt:lpstr>
      <vt:lpstr>                   Implications and Next Steps</vt:lpstr>
      <vt:lpstr>               Examples of Competency Topics                       Requiring Best Practices </vt:lpstr>
      <vt:lpstr>              Examples of Competency Topics                     Requiring Best Practices</vt:lpstr>
      <vt:lpstr>             Examples of Competency Topics                     Requiring Best Practices</vt:lpstr>
      <vt:lpstr>              Examples of Competency Topics                     Requiring Best Practices</vt:lpstr>
      <vt:lpstr>                 Examples of Competency Topics                         Requiring Best Practices</vt:lpstr>
      <vt:lpstr>                 Examples of Competency Topics                         Requiring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Top 10 Suggested Nutrition Competencies</vt:lpstr>
      <vt:lpstr>Nutrition Competencies in the Medical Curriculum: Challenges</vt:lpstr>
      <vt:lpstr>Nutrition Competencies in the Medical Curriculum: Opportunities</vt:lpstr>
      <vt:lpstr>Nutrition Competencies in the Medical Curriculum: Opportunities</vt:lpstr>
      <vt:lpstr>Fresh &amp; Savory   Culinary and Lifestyle Medicine Pop up Teaching Kitchen </vt:lpstr>
      <vt:lpstr>Nutrition Competencies in the Medical Curriculum</vt:lpstr>
      <vt:lpstr>Suggested Nutrition Competencies (UME)</vt:lpstr>
      <vt:lpstr>Suggested Nutrition Competencies</vt:lpstr>
      <vt:lpstr>Suggested Nutrition Competencies</vt:lpstr>
      <vt:lpstr>Suggested Nutrition Competencies</vt:lpstr>
      <vt:lpstr>Current State of Nutrition Education at Northwestern University Feinberg School of Medicine: Opportunities and Challenges for Integrating New Nutrition Competencies </vt:lpstr>
      <vt:lpstr>PowerPoint Presentation</vt:lpstr>
      <vt:lpstr>PowerPoint Presentation</vt:lpstr>
      <vt:lpstr>PowerPoint Presentation</vt:lpstr>
      <vt:lpstr>PowerPoint Presentation</vt:lpstr>
      <vt:lpstr>PowerPoint Presentation</vt:lpstr>
      <vt:lpstr>Challenges Ahead</vt:lpstr>
      <vt:lpstr>PowerPoint Presentation</vt:lpstr>
      <vt:lpstr>PowerPoint Presentation</vt:lpstr>
      <vt:lpstr>University of Utah  Culinary Medicine and Nutrition</vt:lpstr>
      <vt:lpstr>Culinary Medicine Growth Timeline  </vt:lpstr>
      <vt:lpstr>PowerPoint Presentation</vt:lpstr>
      <vt:lpstr>Culinary Medicine course Goals</vt:lpstr>
      <vt:lpstr>Culinary Medicine</vt:lpstr>
      <vt:lpstr>PowerPoint Presentation</vt:lpstr>
      <vt:lpstr>Nutrition Partnership</vt:lpstr>
      <vt:lpstr>Registered Dietitian as Co-director</vt:lpstr>
      <vt:lpstr>Potential Roadblocks</vt:lpstr>
      <vt:lpstr>PowerPoint Presentation</vt:lpstr>
      <vt:lpstr>PowerPoint Presentation</vt:lpstr>
      <vt:lpstr>PowerPoint Presentation</vt:lpstr>
      <vt:lpstr>PowerPoint Presentation</vt:lpstr>
      <vt:lpstr>The Vision</vt:lpstr>
      <vt:lpstr>Utah Pathways Process</vt:lpstr>
      <vt:lpstr>Health Promotion and Integrative Health</vt:lpstr>
      <vt:lpstr>4-year Overview</vt:lpstr>
      <vt:lpstr>PowerPoint Presentation</vt:lpstr>
      <vt:lpstr>Semester 1: Foundations of Health</vt:lpstr>
      <vt:lpstr>Semester 2: Principles of Integrative Medicine</vt:lpstr>
      <vt:lpstr>Semester 3: Resilience in Health Care</vt:lpstr>
      <vt:lpstr>Semester 4: Health Behavior Change in Patients and Communities </vt:lpstr>
      <vt:lpstr>Semester 5/6: Clinical Applications of Health Promotion and Integrative Health</vt:lpstr>
      <vt:lpstr> Electives                      </vt:lpstr>
      <vt:lpstr>PowerPoint Presentation</vt:lpstr>
      <vt:lpstr>PowerPoint Presentation</vt:lpstr>
      <vt:lpstr>Next Steps</vt:lpstr>
      <vt:lpstr>First Year Medical Students</vt:lpstr>
      <vt:lpstr>Questions?</vt:lpstr>
    </vt:vector>
  </TitlesOfParts>
  <Company>Georgetown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Stress</dc:title>
  <dc:creator>John Marshall</dc:creator>
  <cp:lastModifiedBy>Adi H</cp:lastModifiedBy>
  <cp:revision>264</cp:revision>
  <dcterms:created xsi:type="dcterms:W3CDTF">2020-04-13T18:41:48Z</dcterms:created>
  <dcterms:modified xsi:type="dcterms:W3CDTF">2025-02-28T03:04:54Z</dcterms:modified>
</cp:coreProperties>
</file>